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72" r:id="rId1"/>
  </p:sldMasterIdLst>
  <p:notesMasterIdLst>
    <p:notesMasterId r:id="rId2"/>
  </p:notesMasterIdLst>
  <p:handoutMasterIdLst>
    <p:handoutMasterId r:id="rId3"/>
  </p:handoutMaster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36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33" autoAdjust="0"/>
    <p:restoredTop sz="99460" autoAdjust="0"/>
  </p:normalViewPr>
  <p:slideViewPr>
    <p:cSldViewPr snapToGrid="0" snapToObjects="1">
      <p:cViewPr>
        <p:scale>
          <a:sx n="100" d="100"/>
          <a:sy n="100" d="100"/>
        </p:scale>
        <p:origin x="-920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36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0B2CE9-26FD-8A48-803C-835EE7562E9E}" type="datetimeFigureOut">
              <a:rPr lang="en-US" smtClean="0"/>
              <a:t>11/4/15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F4B35B-B10E-834C-AF2C-04C96B9BBF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2490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252723-421C-7D45-BBEC-E913D37FAC45}" type="datetimeFigureOut">
              <a:rPr lang="en-US" smtClean="0"/>
              <a:t>11/4/15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53E990-0231-324D-A66E-1689C8FE7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22346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7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8.png"/><Relationship Id="rId5" Type="http://schemas.openxmlformats.org/officeDocument/2006/relationships/image" Target="../media/image1.png"/><Relationship Id="rId6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1.png"/><Relationship Id="rId5" Type="http://schemas.openxmlformats.org/officeDocument/2006/relationships/image" Target="../media/image9.png"/><Relationship Id="rId6" Type="http://schemas.openxmlformats.org/officeDocument/2006/relationships/image" Target="../media/image3.png"/><Relationship Id="rId7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2.png"/><Relationship Id="rId5" Type="http://schemas.openxmlformats.org/officeDocument/2006/relationships/image" Target="../media/image5.png"/><Relationship Id="rId6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2514600"/>
          </a:xfrm>
          <a:prstGeom prst="rect">
            <a:avLst/>
          </a:prstGeom>
          <a:solidFill>
            <a:srgbClr val="102E5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rgbClr val="9E8C7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6451600"/>
            <a:ext cx="9144000" cy="76200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124200" y="6172200"/>
            <a:ext cx="5562600" cy="287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50" baseline="30000" dirty="0">
                <a:latin typeface="Arial" pitchFamily="-112" charset="0"/>
              </a:rPr>
              <a:t>Sandia National Laboratories is a multi-program laboratory managed and operated by Sandia Corporation, a wholly owned subsidiary of Lockheed Martin Corporation, for the U.S. Department of Energy’s National Nuclear Security Administration under contract DE-AC04-94AL85000. </a:t>
            </a:r>
          </a:p>
        </p:txBody>
      </p:sp>
      <p:pic>
        <p:nvPicPr>
          <p:cNvPr id="16" name="Picture 13" descr="NNSAlogo_Blac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725" y="6119813"/>
            <a:ext cx="1023938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0646" y="4260258"/>
            <a:ext cx="7772400" cy="898198"/>
          </a:xfrm>
        </p:spPr>
        <p:txBody>
          <a:bodyPr/>
          <a:lstStyle>
            <a:lvl1pPr algn="r">
              <a:defRPr>
                <a:solidFill>
                  <a:srgbClr val="9D8C78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4352" y="5173652"/>
            <a:ext cx="5641337" cy="593737"/>
          </a:xfrm>
        </p:spPr>
        <p:txBody>
          <a:bodyPr/>
          <a:lstStyle>
            <a:lvl1pPr marL="0" indent="0" algn="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31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9536" y="4197659"/>
            <a:ext cx="931864" cy="281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Calibri"/>
                <a:cs typeface="Calibri"/>
              </a:defRPr>
            </a:lvl1pPr>
          </a:lstStyle>
          <a:p>
            <a:fld id="{E6F391AB-0292-1344-A1EC-82715A4A1B4C}" type="datetime1">
              <a:rPr lang="en-US" smtClean="0"/>
              <a:t>11/4/15</a:t>
            </a:fld>
            <a:endParaRPr lang="en-US"/>
          </a:p>
        </p:txBody>
      </p:sp>
      <p:pic>
        <p:nvPicPr>
          <p:cNvPr id="32" name="Picture 12" descr="NNSAlogo_Black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380066" y="6115572"/>
            <a:ext cx="850737" cy="276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3405" y="6519332"/>
            <a:ext cx="2895600" cy="2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  <a:latin typeface="Calibri"/>
                <a:cs typeface="Calibri"/>
              </a:defRPr>
            </a:lvl1pPr>
          </a:lstStyle>
          <a:p>
            <a:endParaRPr lang="en-US"/>
          </a:p>
        </p:txBody>
      </p:sp>
      <p:pic>
        <p:nvPicPr>
          <p:cNvPr id="23" name="Picture 22" descr="World Map.png"/>
          <p:cNvPicPr>
            <a:picLocks noChangeAspect="1"/>
          </p:cNvPicPr>
          <p:nvPr/>
        </p:nvPicPr>
        <p:blipFill>
          <a:blip r:embed="rId4">
            <a:alphaModFix amt="3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543800" cy="2514600"/>
          </a:xfrm>
          <a:prstGeom prst="rect">
            <a:avLst/>
          </a:prstGeom>
        </p:spPr>
      </p:pic>
      <p:pic>
        <p:nvPicPr>
          <p:cNvPr id="10" name="Picture 6" descr="SNL_Stacked_White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34200" y="1008063"/>
            <a:ext cx="15240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7" descr="SNL_Motto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27138" y="1185863"/>
            <a:ext cx="5394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61DE63-9893-E049-8A88-258881EB60F3}" type="datetime1">
              <a:rPr lang="en-US" smtClean="0"/>
              <a:t>11/4/15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49AEC8-D174-3949-A44C-57D6F652B0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74366B-BC52-BF41-A6B4-4DEC3B8B2CEF}" type="datetime1">
              <a:rPr lang="en-US" smtClean="0"/>
              <a:t>11/4/15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49AEC8-D174-3949-A44C-57D6F652B0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BD5E61-686F-E04D-A013-9AF6DB91974E}" type="datetime1">
              <a:rPr lang="en-US" smtClean="0"/>
              <a:t>11/4/15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49AEC8-D174-3949-A44C-57D6F652B0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982154-79E4-CA44-B4B1-DAA43DF8D3E1}" type="datetime1">
              <a:rPr lang="en-US" smtClean="0"/>
              <a:t>11/4/15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49AEC8-D174-3949-A44C-57D6F652B0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A5E085-D0DB-454F-BF1F-1CF7B8CFF932}" type="datetime1">
              <a:rPr lang="en-US" smtClean="0"/>
              <a:t>11/4/15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49AEC8-D174-3949-A44C-57D6F652B0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42E76E-FBA6-7144-94F6-B63BA90E9A38}" type="datetime1">
              <a:rPr lang="en-US" smtClean="0"/>
              <a:t>11/4/15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49AEC8-D174-3949-A44C-57D6F652B0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6ADB0D-E758-364E-935F-6C7DBEC7A6C5}" type="datetime1">
              <a:rPr lang="en-US" smtClean="0"/>
              <a:t>11/4/15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49AEC8-D174-3949-A44C-57D6F652B0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9ACFDB-AD52-D941-9DA3-09732992DA7F}" type="datetime1">
              <a:rPr lang="en-US" smtClean="0"/>
              <a:t>11/4/15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149AEC8-D174-3949-A44C-57D6F652B0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1593850"/>
          </a:xfrm>
          <a:prstGeom prst="rect">
            <a:avLst/>
          </a:prstGeom>
          <a:solidFill>
            <a:srgbClr val="102E5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rgbClr val="9E8C7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6451600"/>
            <a:ext cx="9144000" cy="76200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131178" y="6172200"/>
            <a:ext cx="5562600" cy="287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50" baseline="30000" dirty="0">
                <a:latin typeface="Arial" pitchFamily="-112" charset="0"/>
              </a:rPr>
              <a:t>Sandia National Laboratories is a multi-program laboratory managed and operated by Sandia Corporation, a wholly owned subsidiary of Lockheed Martin Corporation, for the U.S. Department of Energy’s National Nuclear Security Administration under contract DE-AC04-94AL85000. </a:t>
            </a:r>
          </a:p>
        </p:txBody>
      </p:sp>
      <p:pic>
        <p:nvPicPr>
          <p:cNvPr id="16" name="Picture 13" descr="NNSAlogo_Blac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725" y="6119813"/>
            <a:ext cx="1023938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16"/>
          <p:cNvSpPr/>
          <p:nvPr/>
        </p:nvSpPr>
        <p:spPr>
          <a:xfrm>
            <a:off x="0" y="1676633"/>
            <a:ext cx="3768892" cy="161532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Photos placed in horizontal position </a:t>
            </a:r>
            <a:b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with even amount of white space</a:t>
            </a:r>
            <a:b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 between photos and header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852060" y="1676633"/>
            <a:ext cx="2286000" cy="161532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226864" y="1676633"/>
            <a:ext cx="2917136" cy="161532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0646" y="3517300"/>
            <a:ext cx="7772400" cy="898198"/>
          </a:xfrm>
        </p:spPr>
        <p:txBody>
          <a:bodyPr/>
          <a:lstStyle>
            <a:lvl1pPr algn="r">
              <a:defRPr>
                <a:solidFill>
                  <a:srgbClr val="9D8C78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4352" y="4430694"/>
            <a:ext cx="5641337" cy="593737"/>
          </a:xfrm>
        </p:spPr>
        <p:txBody>
          <a:bodyPr/>
          <a:lstStyle>
            <a:lvl1pPr marL="0" indent="0" algn="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34199" y="5797079"/>
            <a:ext cx="1751489" cy="322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Calibri"/>
                <a:cs typeface="Calibri"/>
              </a:defRPr>
            </a:lvl1pPr>
          </a:lstStyle>
          <a:p>
            <a:fld id="{93A51C83-9F45-3C4B-B44C-58F5BD572A89}" type="datetime1">
              <a:rPr lang="en-US" smtClean="0"/>
              <a:t>11/4/15</a:t>
            </a:fld>
            <a:endParaRPr lang="en-US"/>
          </a:p>
        </p:txBody>
      </p:sp>
      <p:pic>
        <p:nvPicPr>
          <p:cNvPr id="20" name="Picture 12" descr="NNSAlogo_Black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380066" y="6115572"/>
            <a:ext cx="850737" cy="276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3405" y="6519332"/>
            <a:ext cx="2895600" cy="2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  <a:latin typeface="Calibri"/>
                <a:cs typeface="Calibri"/>
              </a:defRPr>
            </a:lvl1pPr>
          </a:lstStyle>
          <a:p>
            <a:endParaRPr lang="en-US"/>
          </a:p>
        </p:txBody>
      </p:sp>
      <p:pic>
        <p:nvPicPr>
          <p:cNvPr id="27" name="Picture 26" descr="World Map.png"/>
          <p:cNvPicPr>
            <a:picLocks noChangeAspect="1"/>
          </p:cNvPicPr>
          <p:nvPr/>
        </p:nvPicPr>
        <p:blipFill>
          <a:blip r:embed="rId4" cstate="print">
            <a:alphaModFix amt="4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781550" cy="1593850"/>
          </a:xfrm>
          <a:prstGeom prst="rect">
            <a:avLst/>
          </a:prstGeom>
        </p:spPr>
      </p:pic>
      <p:pic>
        <p:nvPicPr>
          <p:cNvPr id="21" name="Picture 6" descr="SNL_Stacked_White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34200" y="533559"/>
            <a:ext cx="15240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7" descr="SNL_Motto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27138" y="711359"/>
            <a:ext cx="5394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Rectangle 5"/>
          <p:cNvSpPr txBox="1">
            <a:spLocks noChangeArrowheads="1"/>
          </p:cNvSpPr>
          <p:nvPr/>
        </p:nvSpPr>
        <p:spPr bwMode="auto">
          <a:xfrm>
            <a:off x="3119589" y="0"/>
            <a:ext cx="2895600" cy="2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rgbClr val="FFFFFF"/>
                </a:solidFill>
                <a:latin typeface="Calibri"/>
                <a:ea typeface="+mn-ea"/>
                <a:cs typeface="Calibri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Official Use Only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0" y="0"/>
            <a:ext cx="9144000" cy="66124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rgbClr val="9E8C7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6451600"/>
            <a:ext cx="9144000" cy="76200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131178" y="6172200"/>
            <a:ext cx="5562600" cy="287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50" baseline="30000" dirty="0">
                <a:latin typeface="Arial" pitchFamily="-112" charset="0"/>
              </a:rPr>
              <a:t>Sandia National Laboratories is a multi-program laboratory managed and operated by Sandia Corporation, a wholly owned subsidiary of Lockheed Martin Corporation, for the U.S. Department of Energy’s National Nuclear Security Administration under contract DE-AC04-94AL85000. </a:t>
            </a:r>
          </a:p>
        </p:txBody>
      </p:sp>
      <p:pic>
        <p:nvPicPr>
          <p:cNvPr id="16" name="Picture 13" descr="NNSAlogo_Blac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725" y="6119813"/>
            <a:ext cx="1023938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16"/>
          <p:cNvSpPr/>
          <p:nvPr/>
        </p:nvSpPr>
        <p:spPr>
          <a:xfrm>
            <a:off x="0" y="1456267"/>
            <a:ext cx="3768892" cy="183569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Photos placed in horizontal position </a:t>
            </a:r>
            <a:b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with even amount of white space</a:t>
            </a:r>
            <a:b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 between photos and header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852060" y="1456267"/>
            <a:ext cx="2286000" cy="183569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226864" y="1456267"/>
            <a:ext cx="2917136" cy="183569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0646" y="3678173"/>
            <a:ext cx="7772400" cy="898198"/>
          </a:xfrm>
        </p:spPr>
        <p:txBody>
          <a:bodyPr/>
          <a:lstStyle>
            <a:lvl1pPr algn="r">
              <a:defRPr>
                <a:solidFill>
                  <a:srgbClr val="9D8C78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4352" y="4591567"/>
            <a:ext cx="5641337" cy="593737"/>
          </a:xfrm>
        </p:spPr>
        <p:txBody>
          <a:bodyPr/>
          <a:lstStyle>
            <a:lvl1pPr marL="0" indent="0" algn="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1" name="Picture 6" descr="SNL_Stacked_White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34200" y="533559"/>
            <a:ext cx="15240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7" descr="SNL_Motto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1227748" y="601288"/>
            <a:ext cx="5393104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34199" y="5797079"/>
            <a:ext cx="1751489" cy="322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Calibri"/>
                <a:cs typeface="Calibri"/>
              </a:defRPr>
            </a:lvl1pPr>
          </a:lstStyle>
          <a:p>
            <a:fld id="{E329C04D-0FC4-014D-987D-6F4FF05BD7B5}" type="datetime1">
              <a:rPr lang="en-US" smtClean="0"/>
              <a:t>11/4/15</a:t>
            </a:fld>
            <a:endParaRPr lang="en-US"/>
          </a:p>
        </p:txBody>
      </p:sp>
      <p:pic>
        <p:nvPicPr>
          <p:cNvPr id="33" name="Picture 8" descr="SNL_color_stack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34201" y="408000"/>
            <a:ext cx="1524000" cy="669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Rectangle 35"/>
          <p:cNvSpPr/>
          <p:nvPr/>
        </p:nvSpPr>
        <p:spPr>
          <a:xfrm>
            <a:off x="0" y="3369731"/>
            <a:ext cx="9144000" cy="397933"/>
          </a:xfrm>
          <a:prstGeom prst="rect">
            <a:avLst/>
          </a:prstGeom>
          <a:solidFill>
            <a:srgbClr val="102E5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37" name="Picture 12" descr="NNSAlogo_Black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1380066" y="6115572"/>
            <a:ext cx="850737" cy="276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3405" y="6519332"/>
            <a:ext cx="2895600" cy="2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  <a:latin typeface="Calibri"/>
                <a:cs typeface="Calibri"/>
              </a:defRPr>
            </a:lvl1pPr>
          </a:lstStyle>
          <a:p>
            <a:endParaRPr lang="en-US"/>
          </a:p>
        </p:txBody>
      </p:sp>
      <p:sp>
        <p:nvSpPr>
          <p:cNvPr id="23" name="Rectangle 5"/>
          <p:cNvSpPr txBox="1">
            <a:spLocks noChangeArrowheads="1"/>
          </p:cNvSpPr>
          <p:nvPr/>
        </p:nvSpPr>
        <p:spPr bwMode="auto">
          <a:xfrm>
            <a:off x="3119589" y="0"/>
            <a:ext cx="2895600" cy="2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rgbClr val="FFFFFF"/>
                </a:solidFill>
                <a:latin typeface="Calibri"/>
                <a:ea typeface="+mn-ea"/>
                <a:cs typeface="Calibri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9D8C78"/>
                </a:solidFill>
              </a:rPr>
              <a:t>Official Use Only</a:t>
            </a:r>
            <a:endParaRPr lang="en-US" dirty="0">
              <a:solidFill>
                <a:srgbClr val="9D8C78"/>
              </a:solidFill>
            </a:endParaRP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175847" y="4727079"/>
            <a:ext cx="2235159" cy="1275788"/>
          </a:xfrm>
          <a:prstGeom prst="rect">
            <a:avLst/>
          </a:prstGeom>
          <a:solidFill>
            <a:srgbClr val="9D8C78">
              <a:alpha val="23000"/>
            </a:srgbClr>
          </a:solidFill>
          <a:ln w="2857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/>
            <a:r>
              <a:rPr lang="en-US" sz="600" b="1" dirty="0"/>
              <a:t>OFFICIAL USE ONLY</a:t>
            </a:r>
          </a:p>
          <a:p>
            <a:r>
              <a:rPr lang="en-US" sz="600" dirty="0"/>
              <a:t>May be exempt from public release under the Freedom of Information Act (5 U.S.C. 552), exemption number and </a:t>
            </a:r>
            <a:r>
              <a:rPr lang="en-US" sz="600" dirty="0" smtClean="0"/>
              <a:t>category:</a:t>
            </a:r>
          </a:p>
          <a:p>
            <a:r>
              <a:rPr lang="en-US" sz="600" b="1" dirty="0" smtClean="0"/>
              <a:t>Statutory </a:t>
            </a:r>
            <a:r>
              <a:rPr lang="en-US" sz="600" b="1" dirty="0"/>
              <a:t>Exemption</a:t>
            </a:r>
            <a:r>
              <a:rPr lang="en-US" sz="600" b="1" dirty="0" smtClean="0"/>
              <a:t> # Export </a:t>
            </a:r>
            <a:r>
              <a:rPr lang="en-US" sz="600" b="1" dirty="0"/>
              <a:t>Controlled </a:t>
            </a:r>
            <a:r>
              <a:rPr lang="en-US" sz="600" b="1" dirty="0" smtClean="0"/>
              <a:t>Information</a:t>
            </a:r>
            <a:r>
              <a:rPr lang="en-US" sz="600" dirty="0" smtClean="0"/>
              <a:t>.</a:t>
            </a:r>
            <a:endParaRPr lang="en-US" sz="600" dirty="0"/>
          </a:p>
          <a:p>
            <a:endParaRPr lang="en-US" sz="600" dirty="0"/>
          </a:p>
          <a:p>
            <a:pPr algn="ctr"/>
            <a:r>
              <a:rPr lang="en-US" sz="600" dirty="0"/>
              <a:t>Department of Energy review required before public release</a:t>
            </a:r>
          </a:p>
          <a:p>
            <a:pPr algn="ctr"/>
            <a:endParaRPr lang="en-US" sz="600" dirty="0"/>
          </a:p>
          <a:p>
            <a:r>
              <a:rPr lang="en-US" sz="600" dirty="0"/>
              <a:t>Name/Org:</a:t>
            </a:r>
            <a:r>
              <a:rPr lang="en-US" sz="600" dirty="0" smtClean="0"/>
              <a:t> ___________________ 	Date:___________</a:t>
            </a:r>
          </a:p>
          <a:p>
            <a:endParaRPr lang="en-US" sz="600" dirty="0"/>
          </a:p>
          <a:p>
            <a:r>
              <a:rPr lang="en-US" sz="600" dirty="0"/>
              <a:t>Guidance (if applicable) _____________________________________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0" y="0"/>
            <a:ext cx="9144000" cy="66124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0" y="3369731"/>
            <a:ext cx="9144000" cy="3089807"/>
          </a:xfrm>
          <a:prstGeom prst="rect">
            <a:avLst/>
          </a:prstGeom>
          <a:solidFill>
            <a:srgbClr val="9E8C7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rgbClr val="30A6C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6451600"/>
            <a:ext cx="9144000" cy="76200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0" y="1456267"/>
            <a:ext cx="3768892" cy="183569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Photos placed in horizontal position </a:t>
            </a:r>
            <a:b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with even amount of white space</a:t>
            </a:r>
            <a:b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 between photos and header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852060" y="1456267"/>
            <a:ext cx="2286000" cy="183569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226864" y="1456267"/>
            <a:ext cx="2917136" cy="183569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6" descr="SNL_Stacked_Whit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34200" y="533559"/>
            <a:ext cx="15240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7" descr="SNL_Mott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227748" y="601288"/>
            <a:ext cx="5393104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8" descr="SNL_color_stack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34201" y="408000"/>
            <a:ext cx="1524000" cy="669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3405" y="6519332"/>
            <a:ext cx="2895600" cy="2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  <a:latin typeface="Calibri"/>
                <a:cs typeface="Calibri"/>
              </a:defRPr>
            </a:lvl1pPr>
          </a:lstStyle>
          <a:p>
            <a:endParaRPr lang="en-US"/>
          </a:p>
        </p:txBody>
      </p:sp>
      <p:sp>
        <p:nvSpPr>
          <p:cNvPr id="25" name="Rectangle 5"/>
          <p:cNvSpPr txBox="1">
            <a:spLocks noChangeArrowheads="1"/>
          </p:cNvSpPr>
          <p:nvPr/>
        </p:nvSpPr>
        <p:spPr bwMode="auto">
          <a:xfrm>
            <a:off x="3119589" y="0"/>
            <a:ext cx="2895600" cy="2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rgbClr val="FFFFFF"/>
                </a:solidFill>
                <a:latin typeface="Calibri"/>
                <a:ea typeface="+mn-ea"/>
                <a:cs typeface="Calibri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9D8C78"/>
                </a:solidFill>
              </a:rPr>
              <a:t>Official Use Only</a:t>
            </a:r>
            <a:endParaRPr lang="en-US" dirty="0">
              <a:solidFill>
                <a:srgbClr val="9D8C78"/>
              </a:solidFill>
            </a:endParaRPr>
          </a:p>
        </p:txBody>
      </p:sp>
      <p:pic>
        <p:nvPicPr>
          <p:cNvPr id="26" name="Picture 25" descr="World Map Graphic_full.png"/>
          <p:cNvPicPr>
            <a:picLocks noChangeAspect="1"/>
          </p:cNvPicPr>
          <p:nvPr/>
        </p:nvPicPr>
        <p:blipFill rotWithShape="1">
          <a:blip r:embed="rId5" cstate="print">
            <a:alphaModFix amt="2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83" b="24463"/>
          <a:stretch/>
        </p:blipFill>
        <p:spPr>
          <a:xfrm>
            <a:off x="0" y="3369731"/>
            <a:ext cx="9144000" cy="346958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131178" y="6172200"/>
            <a:ext cx="5562600" cy="287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50" baseline="30000" dirty="0">
                <a:latin typeface="Arial" pitchFamily="-112" charset="0"/>
              </a:rPr>
              <a:t>Sandia National Laboratories is a multi-program laboratory managed and operated by Sandia Corporation, a wholly owned subsidiary of Lockheed Martin Corporation, for the U.S. Department of Energy’s National Nuclear Security Administration under contract DE-AC04-94AL85000. </a:t>
            </a:r>
          </a:p>
        </p:txBody>
      </p:sp>
      <p:pic>
        <p:nvPicPr>
          <p:cNvPr id="15" name="Picture 12" descr="NNSAlogo_Black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1380066" y="6115572"/>
            <a:ext cx="850737" cy="276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3" descr="NNSAlogo_Black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2725" y="6119813"/>
            <a:ext cx="1023938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0646" y="3678173"/>
            <a:ext cx="7772400" cy="898198"/>
          </a:xfrm>
        </p:spPr>
        <p:txBody>
          <a:bodyPr/>
          <a:lstStyle>
            <a:lvl1pPr algn="r"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4352" y="4591567"/>
            <a:ext cx="5641337" cy="593737"/>
          </a:xfrm>
        </p:spPr>
        <p:txBody>
          <a:bodyPr/>
          <a:lstStyle>
            <a:lvl1pPr marL="0" indent="0" algn="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34199" y="5797079"/>
            <a:ext cx="1751489" cy="322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Calibri"/>
                <a:cs typeface="Calibri"/>
              </a:defRPr>
            </a:lvl1pPr>
          </a:lstStyle>
          <a:p>
            <a:fld id="{327086B5-701D-3B48-BBBD-09E443FCCD2B}" type="datetime1">
              <a:rPr lang="en-US" smtClean="0"/>
              <a:t>11/4/15</a:t>
            </a:fld>
            <a:endParaRPr lang="en-US"/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175848" y="4707467"/>
            <a:ext cx="2220219" cy="1295399"/>
          </a:xfrm>
          <a:prstGeom prst="rect">
            <a:avLst/>
          </a:prstGeom>
          <a:solidFill>
            <a:schemeClr val="bg1">
              <a:alpha val="23000"/>
            </a:schemeClr>
          </a:solidFill>
          <a:ln w="2857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/>
            <a:r>
              <a:rPr lang="en-US" sz="600" b="1" dirty="0"/>
              <a:t>OFFICIAL USE ONLY</a:t>
            </a:r>
          </a:p>
          <a:p>
            <a:r>
              <a:rPr lang="en-US" sz="600" dirty="0"/>
              <a:t>May be exempt from public release under the Freedom of Information Act (5 U.S.C. 552), exemption number and </a:t>
            </a:r>
            <a:r>
              <a:rPr lang="en-US" sz="600" dirty="0" smtClean="0"/>
              <a:t>category:</a:t>
            </a:r>
          </a:p>
          <a:p>
            <a:r>
              <a:rPr lang="en-US" sz="600" b="1" dirty="0" smtClean="0"/>
              <a:t>Statutory </a:t>
            </a:r>
            <a:r>
              <a:rPr lang="en-US" sz="600" b="1" dirty="0"/>
              <a:t>Exemption</a:t>
            </a:r>
            <a:r>
              <a:rPr lang="en-US" sz="600" b="1" dirty="0" smtClean="0"/>
              <a:t> # Export </a:t>
            </a:r>
            <a:r>
              <a:rPr lang="en-US" sz="600" b="1" dirty="0"/>
              <a:t>Controlled </a:t>
            </a:r>
            <a:r>
              <a:rPr lang="en-US" sz="600" b="1" dirty="0" smtClean="0"/>
              <a:t>Information</a:t>
            </a:r>
            <a:r>
              <a:rPr lang="en-US" sz="600" dirty="0" smtClean="0"/>
              <a:t>.</a:t>
            </a:r>
            <a:endParaRPr lang="en-US" sz="600" dirty="0"/>
          </a:p>
          <a:p>
            <a:endParaRPr lang="en-US" sz="600" dirty="0"/>
          </a:p>
          <a:p>
            <a:pPr algn="ctr"/>
            <a:r>
              <a:rPr lang="en-US" sz="600" dirty="0"/>
              <a:t>Department of Energy review required before public release</a:t>
            </a:r>
          </a:p>
          <a:p>
            <a:pPr algn="ctr"/>
            <a:endParaRPr lang="en-US" sz="600" dirty="0"/>
          </a:p>
          <a:p>
            <a:r>
              <a:rPr lang="en-US" sz="600" dirty="0"/>
              <a:t>Name/Org:</a:t>
            </a:r>
            <a:r>
              <a:rPr lang="en-US" sz="600" dirty="0" smtClean="0"/>
              <a:t> ___________________ 	Date:___________</a:t>
            </a:r>
          </a:p>
          <a:p>
            <a:endParaRPr lang="en-US" sz="600" dirty="0"/>
          </a:p>
          <a:p>
            <a:r>
              <a:rPr lang="en-US" sz="600" dirty="0"/>
              <a:t>Guidance (if applicable) _____________________________________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" y="0"/>
            <a:ext cx="9143999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-1" y="4040484"/>
            <a:ext cx="2484223" cy="2817515"/>
          </a:xfrm>
          <a:prstGeom prst="rect">
            <a:avLst/>
          </a:prstGeom>
          <a:solidFill>
            <a:srgbClr val="102E5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-1" y="0"/>
            <a:ext cx="2484223" cy="893232"/>
          </a:xfrm>
          <a:prstGeom prst="rect">
            <a:avLst/>
          </a:prstGeom>
          <a:solidFill>
            <a:srgbClr val="102E5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8806432" y="-1"/>
            <a:ext cx="337567" cy="6857999"/>
          </a:xfrm>
          <a:prstGeom prst="rect">
            <a:avLst/>
          </a:prstGeom>
          <a:solidFill>
            <a:srgbClr val="9D8C7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703737" y="6264797"/>
            <a:ext cx="5562600" cy="287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950" baseline="30000" dirty="0">
                <a:latin typeface="Arial" pitchFamily="-112" charset="0"/>
              </a:rPr>
              <a:t>Sandia National Laboratories is a multi-program laboratory managed and operated by Sandia Corporation, a wholly owned subsidiary of Lockheed Martin Corporation, for the U.S. Department of Energy’s National Nuclear Security Administration under contract DE-AC04-94AL85000.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" y="989095"/>
            <a:ext cx="1359657" cy="139587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Photos placed in horizontal position </a:t>
            </a:r>
            <a:b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with even amount of white space</a:t>
            </a:r>
            <a:b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between photos and header</a:t>
            </a:r>
            <a:endParaRPr lang="en-US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14502" y="1250965"/>
            <a:ext cx="5971187" cy="1233338"/>
          </a:xfrm>
        </p:spPr>
        <p:txBody>
          <a:bodyPr/>
          <a:lstStyle>
            <a:lvl1pPr algn="l">
              <a:lnSpc>
                <a:spcPts val="3800"/>
              </a:lnSpc>
              <a:defRPr>
                <a:solidFill>
                  <a:srgbClr val="9D8C78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14502" y="2588978"/>
            <a:ext cx="5641337" cy="593737"/>
          </a:xfrm>
        </p:spPr>
        <p:txBody>
          <a:bodyPr/>
          <a:lstStyle>
            <a:lvl1pPr marL="0" indent="0" algn="l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1" name="Picture 6" descr="SNL_Stacked_Whit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99" y="4339006"/>
            <a:ext cx="15240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7" descr="SNL_Mott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98048" y="5157318"/>
            <a:ext cx="970718" cy="1453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13" descr="NNSAlogo_Black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63683" y="5932869"/>
            <a:ext cx="1023938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714502" y="4006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Calibri"/>
                <a:cs typeface="Calibri"/>
              </a:defRPr>
            </a:lvl1pPr>
          </a:lstStyle>
          <a:p>
            <a:fld id="{DF0C6D39-DE1F-D94F-B1B5-6215B30C7236}" type="datetime1">
              <a:rPr lang="en-US" smtClean="0"/>
              <a:t>11/4/15</a:t>
            </a:fld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0" y="2484303"/>
            <a:ext cx="2484222" cy="146794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Photos placed in horizontal position </a:t>
            </a:r>
            <a:b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with even amount of white space</a:t>
            </a:r>
            <a:b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 between photos and header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472391" y="989095"/>
            <a:ext cx="1011831" cy="139587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693778" y="-1"/>
            <a:ext cx="77764" cy="6857999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33" name="Picture 12" descr="NNSAlogo_Black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4039700" y="5921220"/>
            <a:ext cx="850737" cy="276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08522" y="6519332"/>
            <a:ext cx="2895600" cy="2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 lang="en-US"/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2772150" y="4445000"/>
            <a:ext cx="2220219" cy="1295399"/>
          </a:xfrm>
          <a:prstGeom prst="rect">
            <a:avLst/>
          </a:prstGeom>
          <a:solidFill>
            <a:srgbClr val="9D8C78">
              <a:alpha val="23000"/>
            </a:srgbClr>
          </a:solidFill>
          <a:ln w="2857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/>
            <a:r>
              <a:rPr lang="en-US" sz="600" b="1" dirty="0"/>
              <a:t>OFFICIAL USE ONLY</a:t>
            </a:r>
          </a:p>
          <a:p>
            <a:r>
              <a:rPr lang="en-US" sz="600" dirty="0"/>
              <a:t>May be exempt from public release under the Freedom of Information Act (5 U.S.C. 552), exemption number and </a:t>
            </a:r>
            <a:r>
              <a:rPr lang="en-US" sz="600" dirty="0" smtClean="0"/>
              <a:t>category:</a:t>
            </a:r>
          </a:p>
          <a:p>
            <a:r>
              <a:rPr lang="en-US" sz="600" b="1" dirty="0" smtClean="0"/>
              <a:t>Statutory </a:t>
            </a:r>
            <a:r>
              <a:rPr lang="en-US" sz="600" b="1" dirty="0"/>
              <a:t>Exemption</a:t>
            </a:r>
            <a:r>
              <a:rPr lang="en-US" sz="600" b="1" dirty="0" smtClean="0"/>
              <a:t> # Export </a:t>
            </a:r>
            <a:r>
              <a:rPr lang="en-US" sz="600" b="1" dirty="0"/>
              <a:t>Controlled </a:t>
            </a:r>
            <a:r>
              <a:rPr lang="en-US" sz="600" b="1" dirty="0" smtClean="0"/>
              <a:t>Information</a:t>
            </a:r>
            <a:r>
              <a:rPr lang="en-US" sz="600" dirty="0" smtClean="0"/>
              <a:t>.</a:t>
            </a:r>
            <a:endParaRPr lang="en-US" sz="600" dirty="0"/>
          </a:p>
          <a:p>
            <a:endParaRPr lang="en-US" sz="600" dirty="0"/>
          </a:p>
          <a:p>
            <a:pPr algn="ctr"/>
            <a:r>
              <a:rPr lang="en-US" sz="600" dirty="0"/>
              <a:t>Department of Energy review required before public release</a:t>
            </a:r>
          </a:p>
          <a:p>
            <a:pPr algn="ctr"/>
            <a:endParaRPr lang="en-US" sz="600" dirty="0"/>
          </a:p>
          <a:p>
            <a:r>
              <a:rPr lang="en-US" sz="600" dirty="0"/>
              <a:t>Name/Org:</a:t>
            </a:r>
            <a:r>
              <a:rPr lang="en-US" sz="600" dirty="0" smtClean="0"/>
              <a:t> ___________________ 	Date:___________</a:t>
            </a:r>
          </a:p>
          <a:p>
            <a:endParaRPr lang="en-US" sz="600" dirty="0"/>
          </a:p>
          <a:p>
            <a:r>
              <a:rPr lang="en-US" sz="600" dirty="0"/>
              <a:t>Guidance (if applicable) _____________________________________</a:t>
            </a:r>
          </a:p>
        </p:txBody>
      </p:sp>
      <p:sp>
        <p:nvSpPr>
          <p:cNvPr id="23" name="Rectangle 5"/>
          <p:cNvSpPr txBox="1">
            <a:spLocks noChangeArrowheads="1"/>
          </p:cNvSpPr>
          <p:nvPr/>
        </p:nvSpPr>
        <p:spPr bwMode="auto">
          <a:xfrm>
            <a:off x="2722931" y="0"/>
            <a:ext cx="2895600" cy="2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rgbClr val="FFFFFF"/>
                </a:solidFill>
                <a:latin typeface="Calibri"/>
                <a:ea typeface="+mn-ea"/>
                <a:cs typeface="Calibri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>
                <a:solidFill>
                  <a:srgbClr val="9D8C78"/>
                </a:solidFill>
              </a:rPr>
              <a:t>Official Use Only</a:t>
            </a:r>
            <a:endParaRPr lang="en-US" dirty="0">
              <a:solidFill>
                <a:srgbClr val="9D8C78"/>
              </a:solidFill>
            </a:endParaRPr>
          </a:p>
        </p:txBody>
      </p:sp>
      <p:pic>
        <p:nvPicPr>
          <p:cNvPr id="24" name="Picture 23" descr="World Map.png"/>
          <p:cNvPicPr>
            <a:picLocks noChangeAspect="1"/>
          </p:cNvPicPr>
          <p:nvPr/>
        </p:nvPicPr>
        <p:blipFill>
          <a:blip r:embed="rId6" cstate="print">
            <a:alphaModFix amt="5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679696" cy="8932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5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" y="0"/>
            <a:ext cx="9143999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4571999" y="0"/>
            <a:ext cx="4572001" cy="2817515"/>
          </a:xfrm>
          <a:prstGeom prst="rect">
            <a:avLst/>
          </a:prstGeom>
          <a:solidFill>
            <a:srgbClr val="102E5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571999" y="5964768"/>
            <a:ext cx="4572001" cy="893232"/>
          </a:xfrm>
          <a:prstGeom prst="rect">
            <a:avLst/>
          </a:prstGeom>
          <a:solidFill>
            <a:srgbClr val="102E5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572001" y="2908379"/>
            <a:ext cx="1359657" cy="139587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Photos placed in horizontal position </a:t>
            </a:r>
            <a:b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with even amount of white space</a:t>
            </a:r>
            <a:b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</a:rPr>
              <a:t> between photos and header</a:t>
            </a:r>
            <a:endParaRPr lang="en-US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572000" y="4403587"/>
            <a:ext cx="4572000" cy="146794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Photos placed in horizontal position </a:t>
            </a:r>
            <a:b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with even amount of white space</a:t>
            </a:r>
            <a:b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 between photos and header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044391" y="2908379"/>
            <a:ext cx="3099609" cy="139587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10800000">
            <a:off x="112655" y="-1"/>
            <a:ext cx="337567" cy="6857999"/>
          </a:xfrm>
          <a:prstGeom prst="rect">
            <a:avLst/>
          </a:prstGeom>
          <a:solidFill>
            <a:srgbClr val="9D8C7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00353" y="6375406"/>
            <a:ext cx="3761580" cy="3847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n-US" sz="950" baseline="30000" dirty="0">
                <a:latin typeface="Arial" pitchFamily="-112" charset="0"/>
              </a:rPr>
              <a:t>Sandia National Laboratories is a multi-program laboratory managed and operated by Sandia Corporation, a wholly owned subsidiary of Lockheed Martin Corporation, for the U.S. Department of Energy’s National Nuclear Security Administration under contract DE-AC04-94AL85000. 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2418" y="1250965"/>
            <a:ext cx="3789515" cy="1233338"/>
          </a:xfrm>
        </p:spPr>
        <p:txBody>
          <a:bodyPr/>
          <a:lstStyle>
            <a:lvl1pPr algn="l">
              <a:lnSpc>
                <a:spcPts val="3800"/>
              </a:lnSpc>
              <a:defRPr>
                <a:solidFill>
                  <a:srgbClr val="9D8C78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2418" y="2588978"/>
            <a:ext cx="3586315" cy="1085555"/>
          </a:xfrm>
        </p:spPr>
        <p:txBody>
          <a:bodyPr/>
          <a:lstStyle>
            <a:lvl1pPr marL="0" indent="0" algn="l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7" name="Picture 13" descr="NNSAlogo_Blac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1957" y="6051407"/>
            <a:ext cx="1023938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2418" y="265178"/>
            <a:ext cx="1029382" cy="285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Calibri"/>
                <a:cs typeface="Calibri"/>
              </a:defRPr>
            </a:lvl1pPr>
          </a:lstStyle>
          <a:p>
            <a:fld id="{745ED2C9-D940-F64F-BA75-425C8EF27378}" type="datetime1">
              <a:rPr lang="en-US" smtClean="0"/>
              <a:t>11/4/15</a:t>
            </a:fld>
            <a:endParaRPr lang="en-US"/>
          </a:p>
        </p:txBody>
      </p:sp>
      <p:sp>
        <p:nvSpPr>
          <p:cNvPr id="31" name="Rectangle 30"/>
          <p:cNvSpPr/>
          <p:nvPr/>
        </p:nvSpPr>
        <p:spPr>
          <a:xfrm rot="10800000">
            <a:off x="1" y="-1"/>
            <a:ext cx="77764" cy="6857999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33" name="Picture 12" descr="NNSAlogo_Black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077974" y="6039758"/>
            <a:ext cx="850737" cy="276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13597" y="6519332"/>
            <a:ext cx="2895600" cy="2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rgbClr val="FFFFFF"/>
                </a:solidFill>
                <a:latin typeface="Calibri"/>
                <a:cs typeface="Calibri"/>
              </a:defRPr>
            </a:lvl1pPr>
          </a:lstStyle>
          <a:p>
            <a:endParaRPr lang="en-US"/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801957" y="4593070"/>
            <a:ext cx="2220219" cy="1295399"/>
          </a:xfrm>
          <a:prstGeom prst="rect">
            <a:avLst/>
          </a:prstGeom>
          <a:solidFill>
            <a:srgbClr val="9D8C78">
              <a:alpha val="23000"/>
            </a:srgbClr>
          </a:solidFill>
          <a:ln w="2857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/>
            <a:r>
              <a:rPr lang="en-US" sz="600" b="1" dirty="0"/>
              <a:t>OFFICIAL USE ONLY</a:t>
            </a:r>
          </a:p>
          <a:p>
            <a:r>
              <a:rPr lang="en-US" sz="600" dirty="0"/>
              <a:t>May be exempt from public release under the Freedom of Information Act (5 U.S.C. 552), exemption number and </a:t>
            </a:r>
            <a:r>
              <a:rPr lang="en-US" sz="600" dirty="0" smtClean="0"/>
              <a:t>category:</a:t>
            </a:r>
          </a:p>
          <a:p>
            <a:r>
              <a:rPr lang="en-US" sz="600" b="1" dirty="0" smtClean="0"/>
              <a:t>Statutory </a:t>
            </a:r>
            <a:r>
              <a:rPr lang="en-US" sz="600" b="1" dirty="0"/>
              <a:t>Exemption</a:t>
            </a:r>
            <a:r>
              <a:rPr lang="en-US" sz="600" b="1" dirty="0" smtClean="0"/>
              <a:t> # Export </a:t>
            </a:r>
            <a:r>
              <a:rPr lang="en-US" sz="600" b="1" dirty="0"/>
              <a:t>Controlled </a:t>
            </a:r>
            <a:r>
              <a:rPr lang="en-US" sz="600" b="1" dirty="0" smtClean="0"/>
              <a:t>Information</a:t>
            </a:r>
            <a:r>
              <a:rPr lang="en-US" sz="600" dirty="0" smtClean="0"/>
              <a:t>.</a:t>
            </a:r>
            <a:endParaRPr lang="en-US" sz="600" dirty="0"/>
          </a:p>
          <a:p>
            <a:endParaRPr lang="en-US" sz="600" dirty="0"/>
          </a:p>
          <a:p>
            <a:pPr algn="ctr"/>
            <a:r>
              <a:rPr lang="en-US" sz="600" dirty="0"/>
              <a:t>Department of Energy review required before public release</a:t>
            </a:r>
          </a:p>
          <a:p>
            <a:pPr algn="ctr"/>
            <a:endParaRPr lang="en-US" sz="600" dirty="0"/>
          </a:p>
          <a:p>
            <a:r>
              <a:rPr lang="en-US" sz="600" dirty="0"/>
              <a:t>Name/Org:</a:t>
            </a:r>
            <a:r>
              <a:rPr lang="en-US" sz="600" dirty="0" smtClean="0"/>
              <a:t> ___________________ 	Date:___________</a:t>
            </a:r>
          </a:p>
          <a:p>
            <a:endParaRPr lang="en-US" sz="600" dirty="0"/>
          </a:p>
          <a:p>
            <a:r>
              <a:rPr lang="en-US" sz="600" dirty="0"/>
              <a:t>Guidance (if applicable) _____________________________________</a:t>
            </a:r>
          </a:p>
        </p:txBody>
      </p:sp>
      <p:pic>
        <p:nvPicPr>
          <p:cNvPr id="24" name="Picture 23" descr="World Map Graphic_full.png"/>
          <p:cNvPicPr>
            <a:picLocks noChangeAspect="1"/>
          </p:cNvPicPr>
          <p:nvPr/>
        </p:nvPicPr>
        <p:blipFill rotWithShape="1">
          <a:blip r:embed="rId4" cstate="print">
            <a:alphaModFix amt="3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83" b="24463"/>
          <a:stretch/>
        </p:blipFill>
        <p:spPr>
          <a:xfrm>
            <a:off x="4561718" y="1"/>
            <a:ext cx="4582281" cy="1738695"/>
          </a:xfrm>
          <a:prstGeom prst="rect">
            <a:avLst/>
          </a:prstGeom>
        </p:spPr>
      </p:pic>
      <p:pic>
        <p:nvPicPr>
          <p:cNvPr id="21" name="Picture 6" descr="SNL_Stacked_White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93248" y="1488545"/>
            <a:ext cx="15240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 descr="SNL_motto_2 lines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95332" y="1586652"/>
            <a:ext cx="1935484" cy="394494"/>
          </a:xfrm>
          <a:prstGeom prst="rect">
            <a:avLst/>
          </a:prstGeom>
        </p:spPr>
      </p:pic>
      <p:sp>
        <p:nvSpPr>
          <p:cNvPr id="23" name="Rectangle 5"/>
          <p:cNvSpPr txBox="1">
            <a:spLocks noChangeArrowheads="1"/>
          </p:cNvSpPr>
          <p:nvPr/>
        </p:nvSpPr>
        <p:spPr bwMode="auto">
          <a:xfrm>
            <a:off x="4643221" y="0"/>
            <a:ext cx="1693319" cy="2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rgbClr val="FFFFFF"/>
                </a:solidFill>
                <a:latin typeface="Calibri"/>
                <a:ea typeface="+mn-ea"/>
                <a:cs typeface="Calibri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>
                <a:solidFill>
                  <a:schemeClr val="bg1"/>
                </a:solidFill>
              </a:rPr>
              <a:t>Official Use Only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2300" y="6166934"/>
            <a:ext cx="2133600" cy="476250"/>
          </a:xfrm>
          <a:ln/>
        </p:spPr>
        <p:txBody>
          <a:bodyPr/>
          <a:lstStyle>
            <a:lvl1pPr>
              <a:defRPr>
                <a:latin typeface="Calibri"/>
                <a:cs typeface="Calibri"/>
              </a:defRPr>
            </a:lvl1pPr>
          </a:lstStyle>
          <a:p>
            <a:fld id="{3F7FF042-2A16-A941-8468-A30C00628303}" type="datetime1">
              <a:rPr lang="en-US" smtClean="0"/>
              <a:t>11/4/15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49AEC8-D174-3949-A44C-57D6F652B0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3405" y="6527799"/>
            <a:ext cx="2895600" cy="2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  <a:latin typeface="Calibri"/>
                <a:cs typeface="Calibri"/>
              </a:defRPr>
            </a:lvl1pPr>
          </a:lstStyle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CD6AEC-1C67-6941-AF10-124B6D26A8D4}" type="datetime1">
              <a:rPr lang="en-US" smtClean="0"/>
              <a:t>11/4/15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49AEC8-D174-3949-A44C-57D6F652B0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66F380-735D-C849-A636-74AF9932920E}" type="datetime1">
              <a:rPr lang="en-US" smtClean="0"/>
              <a:t>11/4/15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49AEC8-D174-3949-A44C-57D6F652B0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553200"/>
            <a:ext cx="9144000" cy="304800"/>
          </a:xfrm>
          <a:prstGeom prst="rect">
            <a:avLst/>
          </a:prstGeom>
          <a:solidFill>
            <a:srgbClr val="9E8C7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6451600"/>
            <a:ext cx="9144000" cy="76200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028" name="Picture 8" descr="SNL_color_stack.png"/>
          <p:cNvPicPr>
            <a:picLocks noChangeAspect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8001000" y="228600"/>
            <a:ext cx="936625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42333"/>
            <a:ext cx="8229600" cy="619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78740"/>
            <a:ext cx="8229600" cy="4847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9274" y="6166934"/>
            <a:ext cx="1490926" cy="2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Calibri"/>
                <a:cs typeface="Calibri"/>
              </a:defRPr>
            </a:lvl1pPr>
          </a:lstStyle>
          <a:p>
            <a:fld id="{5F51F416-884D-8449-8B40-2BBE0621538D}" type="datetime1">
              <a:rPr lang="en-US" smtClean="0"/>
              <a:t>11/4/15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3405" y="6519332"/>
            <a:ext cx="2895600" cy="2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  <a:latin typeface="Calibri"/>
                <a:cs typeface="Calibri"/>
              </a:defRPr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153150"/>
            <a:ext cx="60960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Calibri"/>
                <a:cs typeface="Calibri"/>
              </a:defRPr>
            </a:lvl1pPr>
          </a:lstStyle>
          <a:p>
            <a:fld id="{5149AEC8-D174-3949-A44C-57D6F652B07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102E54"/>
          </a:solidFill>
          <a:latin typeface="Calibri"/>
          <a:ea typeface="ＭＳ Ｐゴシック" charset="-128"/>
          <a:cs typeface="Calibri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102E54"/>
          </a:solidFill>
          <a:latin typeface="Calibri" charset="0"/>
          <a:ea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102E54"/>
          </a:solidFill>
          <a:latin typeface="Calibri" charset="0"/>
          <a:ea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102E54"/>
          </a:solidFill>
          <a:latin typeface="Calibri" charset="0"/>
          <a:ea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102E54"/>
          </a:solidFill>
          <a:latin typeface="Calibri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102E54"/>
        </a:buClr>
        <a:buFont typeface="Wingdings" pitchFamily="-111" charset="2"/>
        <a:buChar char="§"/>
        <a:defRPr sz="2400">
          <a:solidFill>
            <a:schemeClr val="tx1"/>
          </a:solidFill>
          <a:latin typeface="Calibri"/>
          <a:ea typeface="ＭＳ Ｐゴシック" charset="-128"/>
          <a:cs typeface="Calibri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800000"/>
        </a:buClr>
        <a:buFont typeface="Wingdings" pitchFamily="-111" charset="2"/>
        <a:buChar char="§"/>
        <a:defRPr sz="2000">
          <a:solidFill>
            <a:schemeClr val="tx1"/>
          </a:solidFill>
          <a:latin typeface="Calibri"/>
          <a:ea typeface="ＭＳ Ｐゴシック" pitchFamily="-112" charset="-128"/>
          <a:cs typeface="Calibri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9E8C78"/>
        </a:buClr>
        <a:buFont typeface="Wingdings" pitchFamily="-111" charset="2"/>
        <a:buChar char="§"/>
        <a:defRPr>
          <a:solidFill>
            <a:schemeClr val="tx1"/>
          </a:solidFill>
          <a:latin typeface="Calibri"/>
          <a:ea typeface="ＭＳ Ｐゴシック" pitchFamily="-112" charset="-128"/>
          <a:cs typeface="Calibri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Calibri"/>
          <a:ea typeface="ＭＳ Ｐゴシック" pitchFamily="-112" charset="-128"/>
          <a:cs typeface="Calibri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Calibri"/>
          <a:ea typeface="ＭＳ Ｐゴシック" pitchFamily="-112" charset="-128"/>
          <a:cs typeface="Calibri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New Sandia Theme">
  <a:themeElements>
    <a:clrScheme name="Sandia Brand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103160"/>
      </a:accent5>
      <a:accent6>
        <a:srgbClr val="730E00"/>
      </a:accent6>
      <a:hlink>
        <a:srgbClr val="37A6D2"/>
      </a:hlink>
      <a:folHlink>
        <a:srgbClr val="B71A2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 Sandia Theme.thmx</Template>
  <TotalTime>7937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New Sandia Theme</vt:lpstr>
    </vt:vector>
  </TitlesOfParts>
  <Company>Sandia National Laboratories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Quantum Device Modeling using the Quantum Computer Aided Design (QCAD) Package</dc:title>
  <dc:creator>Rick Muller</dc:creator>
  <cp:lastModifiedBy>Nielsen, Erik</cp:lastModifiedBy>
  <cp:revision>718</cp:revision>
  <dcterms:created xsi:type="dcterms:W3CDTF">2014-09-08T20:26:47Z</dcterms:created>
  <dcterms:modified xsi:type="dcterms:W3CDTF">2015-11-04T17:34:35Z</dcterms:modified>
</cp:coreProperties>
</file>