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59" r:id="rId7"/>
    <p:sldId id="262" r:id="rId8"/>
    <p:sldId id="263" r:id="rId9"/>
    <p:sldId id="267" r:id="rId10"/>
    <p:sldId id="268" r:id="rId11"/>
    <p:sldId id="264" r:id="rId12"/>
    <p:sldId id="273" r:id="rId13"/>
    <p:sldId id="265" r:id="rId14"/>
    <p:sldId id="271" r:id="rId15"/>
    <p:sldId id="272" r:id="rId16"/>
    <p:sldId id="270" r:id="rId17"/>
    <p:sldId id="266" r:id="rId18"/>
    <p:sldId id="274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270"/>
    <p:restoredTop sz="96327"/>
  </p:normalViewPr>
  <p:slideViewPr>
    <p:cSldViewPr snapToGrid="0">
      <p:cViewPr varScale="1">
        <p:scale>
          <a:sx n="128" d="100"/>
          <a:sy n="128" d="100"/>
        </p:scale>
        <p:origin x="43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763116-841E-4963-CB41-BFE604E72EA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5F5EC20-4D79-4AB1-4DDA-4912F010B2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423C6E-F64C-595A-E249-EB7B501EAC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24D50-B70E-6E43-A434-A378B909BA98}" type="datetimeFigureOut">
              <a:rPr lang="en-US" smtClean="0"/>
              <a:t>11/6/23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143A82-F6C9-54D6-1ABF-5626605C6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4977EC-0272-456B-683A-D4E2A46B96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A7D8F-8CE8-BC43-AA70-79F86DD81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7724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AE70C2-260E-D9C0-1832-B3B134E56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0F93F5E-08B1-B6C0-B105-B1D1EB0530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A66139-E7FD-8857-383B-D2891E1DF1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24D50-B70E-6E43-A434-A378B909BA98}" type="datetimeFigureOut">
              <a:rPr lang="en-US" smtClean="0"/>
              <a:t>11/6/23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60330D-3D7F-8DFB-FA41-1763DC384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075B1F-18B2-3C77-1581-8FB2CB0BAC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A7D8F-8CE8-BC43-AA70-79F86DD81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1453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D9987BA-AFA9-AE3B-741B-7F50A344922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1FD1E37-B915-5D96-3DD2-9E76E71281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2E2176-6C82-5019-7AE4-6ED21FA787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24D50-B70E-6E43-A434-A378B909BA98}" type="datetimeFigureOut">
              <a:rPr lang="en-US" smtClean="0"/>
              <a:t>11/6/23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CBA96B-CE8E-98CB-B5B1-BD37D01BEE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DA050C-FEA4-0E4A-0EBB-04591A39A8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A7D8F-8CE8-BC43-AA70-79F86DD81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7064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54B27D-3B98-0679-FBFB-A9445C1B44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9995FA-C41D-FBC5-5868-8D3E03F0DB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BECC8E-AF49-004F-8E92-3798ECA07B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24D50-B70E-6E43-A434-A378B909BA98}" type="datetimeFigureOut">
              <a:rPr lang="en-US" smtClean="0"/>
              <a:t>11/6/23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8AF236-283B-69B4-2EE8-ABA4612151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FDE42E-99D9-F41D-DD45-A09B78E9BA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A7D8F-8CE8-BC43-AA70-79F86DD81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6331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469D59-D32F-9F33-4D9D-67489CD1A5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0B9361-2F5B-784F-AEBB-306C1C8031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886592-17B4-3B9F-FF4A-82951998DA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24D50-B70E-6E43-A434-A378B909BA98}" type="datetimeFigureOut">
              <a:rPr lang="en-US" smtClean="0"/>
              <a:t>11/6/23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339AF7-8055-9F18-C5F0-B9071049FF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19B6D3-1C35-982A-C750-0824A0F0BC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A7D8F-8CE8-BC43-AA70-79F86DD81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34000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100554-81EA-2D23-D8B5-8B49D31A04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44BA3C-B644-AEAF-0D9E-DBB444FFC64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C79CF7F-30AE-A3D2-BB79-55E8136BD2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AB567E8-E1FC-25BA-45CD-BFCF1C14A7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24D50-B70E-6E43-A434-A378B909BA98}" type="datetimeFigureOut">
              <a:rPr lang="en-US" smtClean="0"/>
              <a:t>11/6/23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729C442-0DC3-EB76-927A-E5CD57CFE9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A0310E-E4AD-D59B-BE6F-DDDD8B2DA0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A7D8F-8CE8-BC43-AA70-79F86DD81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47421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37A5C2-612B-D317-616A-9B40A88392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7F12CE-4C75-AF83-C30F-6C5DEA8DC8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30C541F-33FA-93E5-774D-9DBEA5810B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14954FD-ED33-0E6B-787E-17D587B46E7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23299FB-015D-AA15-28B8-2C98DBA8E55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A0F06EE-1C73-A7BE-09A9-4401E7FF19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24D50-B70E-6E43-A434-A378B909BA98}" type="datetimeFigureOut">
              <a:rPr lang="en-US" smtClean="0"/>
              <a:t>11/6/23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B453168-6BB9-F735-B585-5A734AB646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1C71785-1C8F-5C49-FD19-158FAA10F3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A7D8F-8CE8-BC43-AA70-79F86DD81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6346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CD6436-69F8-A1FE-C635-3E660CC8C1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83EC6D9-064D-311B-F048-366583D5DB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24D50-B70E-6E43-A434-A378B909BA98}" type="datetimeFigureOut">
              <a:rPr lang="en-US" smtClean="0"/>
              <a:t>11/6/23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BCE509-8CA2-1C00-DDA5-EB60ECA333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4B8BFD7-C226-2AFB-E6A7-C752481CFB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A7D8F-8CE8-BC43-AA70-79F86DD81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0302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4DF10DC-ED69-4CAE-A5D5-90C418D3B3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24D50-B70E-6E43-A434-A378B909BA98}" type="datetimeFigureOut">
              <a:rPr lang="en-US" smtClean="0"/>
              <a:t>11/6/23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0C5230D-04CD-2AF6-7870-ABC8EE8859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89BC29-6215-4E89-2065-8C45B6F007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A7D8F-8CE8-BC43-AA70-79F86DD81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1341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55D028-31E8-C639-5411-ED1C6D7396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651ED7-F2E9-D53F-0DD0-D5FBA5709F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E5F7853-3EFE-54C8-36B8-49A7A4C6D0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6968A4-7AE6-C813-16C3-B76CA07BDD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24D50-B70E-6E43-A434-A378B909BA98}" type="datetimeFigureOut">
              <a:rPr lang="en-US" smtClean="0"/>
              <a:t>11/6/23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3BB130-FF92-66FE-EBC6-19BDB04BF8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F4C219-6F0D-7CD0-839F-CAF3B84BD3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A7D8F-8CE8-BC43-AA70-79F86DD81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1594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3B8BDF-C410-6C9B-C487-502D1E3F3B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56EE83A-39D0-9B4A-5B16-DDB07430059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194AA89-F82F-E5D3-A20D-FFB51562B1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BFBF021-2603-BD02-F977-7DF5FC9C23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24D50-B70E-6E43-A434-A378B909BA98}" type="datetimeFigureOut">
              <a:rPr lang="en-US" smtClean="0"/>
              <a:t>11/6/23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FBC9F91-5A09-46EF-85D6-5349AB640C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90A8D3-60FC-F2F0-411C-7D03FD6050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A7D8F-8CE8-BC43-AA70-79F86DD81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207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E6940FE-EB0F-7FA9-8C1C-5B19F67ED9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16D235-0C44-FCE0-8FD0-9835A84ED9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8C9A32-1F57-A4CE-612B-DDBA73FCC39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C24D50-B70E-6E43-A434-A378B909BA98}" type="datetimeFigureOut">
              <a:rPr lang="en-US" smtClean="0"/>
              <a:t>11/6/23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2E7731-3FC7-F0AE-FBEA-518EB6AC95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8E49C1-9416-33F2-42BF-9705F8F298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BA7D8F-8CE8-BC43-AA70-79F86DD81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32533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bmcage/odes/issues/127#issuecomment-923782240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230B2A-A935-51CA-759A-B88A72C10FD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Condor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5579763-7BFB-CF5B-9AC5-C29377D922D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A modeling framework for disciplined engineers with a deadline</a:t>
            </a:r>
          </a:p>
          <a:p>
            <a:endParaRPr lang="en-US" dirty="0"/>
          </a:p>
          <a:p>
            <a:r>
              <a:rPr lang="en-US" dirty="0"/>
              <a:t>Benjamin W. L. Margolis, PhD</a:t>
            </a:r>
          </a:p>
          <a:p>
            <a:r>
              <a:rPr lang="en-US" dirty="0"/>
              <a:t>Kenneth R. Lyons, PhD</a:t>
            </a:r>
          </a:p>
          <a:p>
            <a:r>
              <a:rPr lang="en-US" dirty="0"/>
              <a:t>Joseph A. Garcia, PhD</a:t>
            </a:r>
          </a:p>
        </p:txBody>
      </p:sp>
    </p:spTree>
    <p:extLst>
      <p:ext uri="{BB962C8B-B14F-4D97-AF65-F5344CB8AC3E}">
        <p14:creationId xmlns:p14="http://schemas.microsoft.com/office/powerpoint/2010/main" val="2846078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84CE4F-BB77-C6E9-E8AA-A85AD2BA41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Layer boundaries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41409C-9E3E-B30E-4DA1-5BD501551F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13268"/>
            <a:ext cx="10515600" cy="4351338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Models use Fields generate elements (symbol atoms/leaves) for system input and build expressions for system output/internal solver computation using model-based, unary, and binary operations</a:t>
            </a:r>
          </a:p>
          <a:p>
            <a:r>
              <a:rPr lang="en-US" dirty="0"/>
              <a:t>Implementation for each model template provides two interfaces between the Model layer and symbolic backend:</a:t>
            </a:r>
          </a:p>
          <a:p>
            <a:pPr lvl="1"/>
            <a:r>
              <a:rPr lang="en-US" dirty="0"/>
              <a:t>Generates a symbolic operator for the model so symbolic backend can propagate derivatives through model [“model-based operator”]</a:t>
            </a:r>
          </a:p>
          <a:p>
            <a:pPr lvl="1"/>
            <a:r>
              <a:rPr lang="en-US" dirty="0"/>
              <a:t>Generates a numeric callable for the model so the model can be evaluated numerically; typically requires generating numerical callable for internal fields (and gradients) and passing that to the solver</a:t>
            </a:r>
          </a:p>
          <a:p>
            <a:pPr lvl="1"/>
            <a:r>
              <a:rPr lang="en-US" dirty="0"/>
              <a:t>For </a:t>
            </a:r>
            <a:r>
              <a:rPr lang="en-US" dirty="0" err="1"/>
              <a:t>casadi</a:t>
            </a:r>
            <a:r>
              <a:rPr lang="en-US" dirty="0"/>
              <a:t>, the “callback” performs both and only requires numerical implementation and metadata – likely typical</a:t>
            </a:r>
          </a:p>
          <a:p>
            <a:pPr lvl="2"/>
            <a:r>
              <a:rPr lang="en-US" dirty="0"/>
              <a:t>implementation should primarily be responsible for collecting/flattening fields</a:t>
            </a:r>
          </a:p>
          <a:p>
            <a:pPr lvl="2"/>
            <a:r>
              <a:rPr lang="en-US" dirty="0"/>
              <a:t>custom callbacks should generate </a:t>
            </a:r>
            <a:r>
              <a:rPr lang="en-US" dirty="0" err="1"/>
              <a:t>callables</a:t>
            </a:r>
            <a:r>
              <a:rPr lang="en-US" dirty="0"/>
              <a:t> to pass to solver; </a:t>
            </a:r>
            <a:r>
              <a:rPr lang="en-US" dirty="0" err="1"/>
              <a:t>casadi.callback.eval</a:t>
            </a:r>
            <a:r>
              <a:rPr lang="en-US" dirty="0"/>
              <a:t> should just call solver with </a:t>
            </a:r>
            <a:r>
              <a:rPr lang="en-US" dirty="0" err="1"/>
              <a:t>args</a:t>
            </a:r>
            <a:r>
              <a:rPr lang="en-US" dirty="0"/>
              <a:t> – only ever sees numeric, </a:t>
            </a:r>
            <a:r>
              <a:rPr lang="en-US" dirty="0" err="1"/>
              <a:t>casadi</a:t>
            </a:r>
            <a:r>
              <a:rPr lang="en-US" dirty="0"/>
              <a:t> internals handle symbolic case</a:t>
            </a:r>
          </a:p>
          <a:p>
            <a:pPr lvl="2"/>
            <a:r>
              <a:rPr lang="en-US" dirty="0"/>
              <a:t>solver should only interface with numeric callable</a:t>
            </a:r>
          </a:p>
          <a:p>
            <a:pPr lvl="1"/>
            <a:r>
              <a:rPr lang="en-US" dirty="0"/>
              <a:t>--&gt; Bind both symbolic and numeric results to model instance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31696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6D9A2D-06E5-48F6-1577-7703015919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Model layer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EB103A5-F7DD-6D05-B116-1400B827FD7C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User Model classes inherit from a Model template</a:t>
            </a:r>
          </a:p>
          <a:p>
            <a:pPr marL="0" indent="0">
              <a:buNone/>
            </a:pPr>
            <a:r>
              <a:rPr lang="en-US" dirty="0"/>
              <a:t>Model templates define the fields from which symbolic elements are drawn</a:t>
            </a:r>
          </a:p>
          <a:p>
            <a:pPr marL="0" indent="0">
              <a:buNone/>
            </a:pPr>
            <a:r>
              <a:rPr lang="en-US" dirty="0"/>
              <a:t>Disciplined system encapsulation: build up more complex models by using sub-models, but only interact through input and output fields </a:t>
            </a:r>
          </a:p>
          <a:p>
            <a:pPr marL="0" indent="0">
              <a:buNone/>
            </a:pPr>
            <a:r>
              <a:rPr lang="en-US" dirty="0"/>
              <a:t>Model class and </a:t>
            </a:r>
            <a:r>
              <a:rPr lang="en-US" dirty="0" err="1"/>
              <a:t>ModelType</a:t>
            </a:r>
            <a:r>
              <a:rPr lang="en-US" dirty="0"/>
              <a:t> </a:t>
            </a:r>
            <a:r>
              <a:rPr lang="en-US" dirty="0" err="1"/>
              <a:t>metaclass</a:t>
            </a:r>
            <a:r>
              <a:rPr lang="en-US" dirty="0"/>
              <a:t> implement “metaprogramming” (dynamic class generation) that enable the desired API</a:t>
            </a:r>
          </a:p>
          <a:p>
            <a:pPr marL="0" indent="0">
              <a:buNone/>
            </a:pPr>
            <a:r>
              <a:rPr lang="en-US" dirty="0"/>
              <a:t>Solver options can be set using as Model inner-class namespace (or in separate code, executed before model calls) to provide clear separation between mathematical model and numerical details</a:t>
            </a:r>
          </a:p>
        </p:txBody>
      </p:sp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9607F549-03CE-C391-E332-087B22A65B8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44684823"/>
              </p:ext>
            </p:extLst>
          </p:nvPr>
        </p:nvGraphicFramePr>
        <p:xfrm>
          <a:off x="4772025" y="292523"/>
          <a:ext cx="7275814" cy="60390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98732">
                  <a:extLst>
                    <a:ext uri="{9D8B030D-6E8A-4147-A177-3AD203B41FA5}">
                      <a16:colId xmlns:a16="http://schemas.microsoft.com/office/drawing/2014/main" val="3785575868"/>
                    </a:ext>
                  </a:extLst>
                </a:gridCol>
                <a:gridCol w="1358020">
                  <a:extLst>
                    <a:ext uri="{9D8B030D-6E8A-4147-A177-3AD203B41FA5}">
                      <a16:colId xmlns:a16="http://schemas.microsoft.com/office/drawing/2014/main" val="831498153"/>
                    </a:ext>
                  </a:extLst>
                </a:gridCol>
                <a:gridCol w="1675653">
                  <a:extLst>
                    <a:ext uri="{9D8B030D-6E8A-4147-A177-3AD203B41FA5}">
                      <a16:colId xmlns:a16="http://schemas.microsoft.com/office/drawing/2014/main" val="1483990506"/>
                    </a:ext>
                  </a:extLst>
                </a:gridCol>
                <a:gridCol w="1943409">
                  <a:extLst>
                    <a:ext uri="{9D8B030D-6E8A-4147-A177-3AD203B41FA5}">
                      <a16:colId xmlns:a16="http://schemas.microsoft.com/office/drawing/2014/main" val="2636472036"/>
                    </a:ext>
                  </a:extLst>
                </a:gridCol>
              </a:tblGrid>
              <a:tr h="491897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/>
                        <a:t>Fields</a:t>
                      </a:r>
                    </a:p>
                  </a:txBody>
                  <a:tcP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9136116"/>
                  </a:ext>
                </a:extLst>
              </a:tr>
              <a:tr h="49189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Built-in template</a:t>
                      </a: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input</a:t>
                      </a: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internal</a:t>
                      </a: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output</a:t>
                      </a: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0920256"/>
                  </a:ext>
                </a:extLst>
              </a:tr>
              <a:tr h="491897">
                <a:tc>
                  <a:txBody>
                    <a:bodyPr/>
                    <a:lstStyle/>
                    <a:p>
                      <a:r>
                        <a:rPr lang="en-US" dirty="0" err="1"/>
                        <a:t>ExplicitSystem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/>
                        <a:t>input</a:t>
                      </a:r>
                    </a:p>
                    <a:p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parameter?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output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8256477"/>
                  </a:ext>
                </a:extLst>
              </a:tr>
              <a:tr h="491897">
                <a:tc>
                  <a:txBody>
                    <a:bodyPr/>
                    <a:lstStyle/>
                    <a:p>
                      <a:r>
                        <a:rPr lang="en-US" dirty="0" err="1"/>
                        <a:t>TableLookup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input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parameter?!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input_data</a:t>
                      </a:r>
                      <a:endParaRPr lang="en-US" dirty="0"/>
                    </a:p>
                    <a:p>
                      <a:r>
                        <a:rPr lang="en-US" dirty="0" err="1"/>
                        <a:t>output_data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output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0508838"/>
                  </a:ext>
                </a:extLst>
              </a:tr>
              <a:tr h="849029">
                <a:tc>
                  <a:txBody>
                    <a:bodyPr/>
                    <a:lstStyle/>
                    <a:p>
                      <a:r>
                        <a:rPr lang="en-US" dirty="0" err="1"/>
                        <a:t>AlgebraicSystem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parameter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residual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 err="1"/>
                        <a:t>implicit_output</a:t>
                      </a:r>
                      <a:r>
                        <a:rPr lang="en-US" strike="sngStrike" dirty="0"/>
                        <a:t> </a:t>
                      </a:r>
                      <a:r>
                        <a:rPr lang="en-US" strike="sngStrike" dirty="0" err="1"/>
                        <a:t>explicit_output</a:t>
                      </a:r>
                      <a:endParaRPr lang="en-US" strike="sngStrike" dirty="0"/>
                    </a:p>
                    <a:p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variable</a:t>
                      </a:r>
                    </a:p>
                    <a:p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output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8271966"/>
                  </a:ext>
                </a:extLst>
              </a:tr>
              <a:tr h="849029">
                <a:tc>
                  <a:txBody>
                    <a:bodyPr/>
                    <a:lstStyle/>
                    <a:p>
                      <a:r>
                        <a:rPr lang="en-US" dirty="0" err="1"/>
                        <a:t>OptimizationProblem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parameter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objective</a:t>
                      </a:r>
                    </a:p>
                    <a:p>
                      <a:r>
                        <a:rPr lang="en-US" dirty="0"/>
                        <a:t>constraint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variable</a:t>
                      </a:r>
                    </a:p>
                    <a:p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output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8867081"/>
                  </a:ext>
                </a:extLst>
              </a:tr>
              <a:tr h="1212899">
                <a:tc>
                  <a:txBody>
                    <a:bodyPr/>
                    <a:lstStyle/>
                    <a:p>
                      <a:r>
                        <a:rPr lang="en-US" dirty="0" err="1"/>
                        <a:t>TrajectoryAnalysis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parameter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state</a:t>
                      </a:r>
                    </a:p>
                    <a:p>
                      <a:r>
                        <a:rPr lang="en-US" dirty="0"/>
                        <a:t>dot</a:t>
                      </a:r>
                    </a:p>
                    <a:p>
                      <a:r>
                        <a:rPr lang="en-US" dirty="0"/>
                        <a:t>initial</a:t>
                      </a:r>
                    </a:p>
                    <a:p>
                      <a:r>
                        <a:rPr lang="en-US" dirty="0" err="1"/>
                        <a:t>event.update</a:t>
                      </a:r>
                      <a:endParaRPr lang="en-US" dirty="0"/>
                    </a:p>
                    <a:p>
                      <a:r>
                        <a:rPr lang="en-US" strike="sngStrike" dirty="0"/>
                        <a:t>modal</a:t>
                      </a:r>
                      <a:r>
                        <a:rPr lang="en-US" strike="noStrike" dirty="0"/>
                        <a:t> </a:t>
                      </a:r>
                      <a:r>
                        <a:rPr lang="en-US" strike="noStrike" dirty="0">
                          <a:solidFill>
                            <a:srgbClr val="FF0000"/>
                          </a:solidFill>
                        </a:rPr>
                        <a:t>control</a:t>
                      </a:r>
                      <a:endParaRPr lang="en-US" strike="sngStrike" dirty="0">
                        <a:solidFill>
                          <a:srgbClr val="FF0000"/>
                        </a:solidFill>
                      </a:endParaRP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 err="1"/>
                        <a:t>trajectory_output</a:t>
                      </a:r>
                      <a:endParaRPr lang="en-US" strike="sngStrike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output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03557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422099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6D9A2D-06E5-48F6-1577-7703015919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Model layer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EB103A5-F7DD-6D05-B116-1400B827FD7C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User Model classes inherit from a Model template</a:t>
            </a:r>
          </a:p>
          <a:p>
            <a:pPr marL="0" indent="0">
              <a:buNone/>
            </a:pPr>
            <a:r>
              <a:rPr lang="en-US" dirty="0"/>
              <a:t>Model templates define the fields from which symbolic elements are drawn</a:t>
            </a:r>
          </a:p>
          <a:p>
            <a:pPr marL="0" indent="0">
              <a:buNone/>
            </a:pPr>
            <a:r>
              <a:rPr lang="en-US" dirty="0"/>
              <a:t>Disciplined system encapsulation: build up more complex models by using sub-models, but only interact through input and output fields </a:t>
            </a:r>
          </a:p>
          <a:p>
            <a:pPr marL="0" indent="0">
              <a:buNone/>
            </a:pPr>
            <a:r>
              <a:rPr lang="en-US" dirty="0"/>
              <a:t>Model class and </a:t>
            </a:r>
            <a:r>
              <a:rPr lang="en-US" dirty="0" err="1"/>
              <a:t>ModelType</a:t>
            </a:r>
            <a:r>
              <a:rPr lang="en-US" dirty="0"/>
              <a:t> </a:t>
            </a:r>
            <a:r>
              <a:rPr lang="en-US" dirty="0" err="1"/>
              <a:t>metaclass</a:t>
            </a:r>
            <a:r>
              <a:rPr lang="en-US" dirty="0"/>
              <a:t> implement “metaprogramming” (dynamic class generation) that enable the desired API</a:t>
            </a:r>
          </a:p>
          <a:p>
            <a:pPr marL="0" indent="0">
              <a:buNone/>
            </a:pPr>
            <a:r>
              <a:rPr lang="en-US" dirty="0"/>
              <a:t>Solver options can be set using as Model inner-class namespace (or in separate code, executed before model calls) to provide clear separation between mathematical model and numerical details</a:t>
            </a:r>
          </a:p>
        </p:txBody>
      </p:sp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9607F549-03CE-C391-E332-087B22A65B8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26120144"/>
              </p:ext>
            </p:extLst>
          </p:nvPr>
        </p:nvGraphicFramePr>
        <p:xfrm>
          <a:off x="4772025" y="292523"/>
          <a:ext cx="7275814" cy="55511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98732">
                  <a:extLst>
                    <a:ext uri="{9D8B030D-6E8A-4147-A177-3AD203B41FA5}">
                      <a16:colId xmlns:a16="http://schemas.microsoft.com/office/drawing/2014/main" val="3785575868"/>
                    </a:ext>
                  </a:extLst>
                </a:gridCol>
                <a:gridCol w="1358020">
                  <a:extLst>
                    <a:ext uri="{9D8B030D-6E8A-4147-A177-3AD203B41FA5}">
                      <a16:colId xmlns:a16="http://schemas.microsoft.com/office/drawing/2014/main" val="831498153"/>
                    </a:ext>
                  </a:extLst>
                </a:gridCol>
                <a:gridCol w="1675653">
                  <a:extLst>
                    <a:ext uri="{9D8B030D-6E8A-4147-A177-3AD203B41FA5}">
                      <a16:colId xmlns:a16="http://schemas.microsoft.com/office/drawing/2014/main" val="1483990506"/>
                    </a:ext>
                  </a:extLst>
                </a:gridCol>
                <a:gridCol w="1943409">
                  <a:extLst>
                    <a:ext uri="{9D8B030D-6E8A-4147-A177-3AD203B41FA5}">
                      <a16:colId xmlns:a16="http://schemas.microsoft.com/office/drawing/2014/main" val="2636472036"/>
                    </a:ext>
                  </a:extLst>
                </a:gridCol>
              </a:tblGrid>
              <a:tr h="491897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/>
                        <a:t>Fields</a:t>
                      </a:r>
                    </a:p>
                  </a:txBody>
                  <a:tcP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9136116"/>
                  </a:ext>
                </a:extLst>
              </a:tr>
              <a:tr h="49189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Built-in template</a:t>
                      </a: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input</a:t>
                      </a: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internal</a:t>
                      </a: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output</a:t>
                      </a: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0920256"/>
                  </a:ext>
                </a:extLst>
              </a:tr>
              <a:tr h="491897">
                <a:tc>
                  <a:txBody>
                    <a:bodyPr/>
                    <a:lstStyle/>
                    <a:p>
                      <a:r>
                        <a:rPr lang="en-US" dirty="0" err="1"/>
                        <a:t>ExplicitSystem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noStrike" dirty="0"/>
                        <a:t>input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output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8256477"/>
                  </a:ext>
                </a:extLst>
              </a:tr>
              <a:tr h="491897">
                <a:tc>
                  <a:txBody>
                    <a:bodyPr/>
                    <a:lstStyle/>
                    <a:p>
                      <a:r>
                        <a:rPr lang="en-US" dirty="0" err="1"/>
                        <a:t>TableLookup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input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input_data</a:t>
                      </a:r>
                      <a:endParaRPr lang="en-US" dirty="0"/>
                    </a:p>
                    <a:p>
                      <a:r>
                        <a:rPr lang="en-US" dirty="0" err="1"/>
                        <a:t>output_data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output – </a:t>
                      </a:r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make free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0508838"/>
                  </a:ext>
                </a:extLst>
              </a:tr>
              <a:tr h="849029">
                <a:tc>
                  <a:txBody>
                    <a:bodyPr/>
                    <a:lstStyle/>
                    <a:p>
                      <a:r>
                        <a:rPr lang="en-US" dirty="0" err="1"/>
                        <a:t>AlgebraicSystem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parameter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residual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variable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8271966"/>
                  </a:ext>
                </a:extLst>
              </a:tr>
              <a:tr h="849029">
                <a:tc>
                  <a:txBody>
                    <a:bodyPr/>
                    <a:lstStyle/>
                    <a:p>
                      <a:r>
                        <a:rPr lang="en-US" dirty="0" err="1"/>
                        <a:t>OptimizationProblem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parameter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objective</a:t>
                      </a:r>
                    </a:p>
                    <a:p>
                      <a:r>
                        <a:rPr lang="en-US" dirty="0"/>
                        <a:t>constraint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variable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8867081"/>
                  </a:ext>
                </a:extLst>
              </a:tr>
              <a:tr h="1212899">
                <a:tc>
                  <a:txBody>
                    <a:bodyPr/>
                    <a:lstStyle/>
                    <a:p>
                      <a:r>
                        <a:rPr lang="en-US" dirty="0" err="1"/>
                        <a:t>TrajectoryAnalysis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parameter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state</a:t>
                      </a:r>
                    </a:p>
                    <a:p>
                      <a:r>
                        <a:rPr lang="en-US" dirty="0"/>
                        <a:t>dot</a:t>
                      </a:r>
                    </a:p>
                    <a:p>
                      <a:r>
                        <a:rPr lang="en-US" dirty="0"/>
                        <a:t>initial</a:t>
                      </a:r>
                    </a:p>
                    <a:p>
                      <a:r>
                        <a:rPr lang="en-US" dirty="0" err="1"/>
                        <a:t>event.update</a:t>
                      </a:r>
                      <a:endParaRPr lang="en-US" dirty="0"/>
                    </a:p>
                    <a:p>
                      <a:r>
                        <a:rPr lang="en-US" strike="sngStrike" dirty="0"/>
                        <a:t>modal</a:t>
                      </a:r>
                      <a:r>
                        <a:rPr lang="en-US" strike="noStrike" dirty="0"/>
                        <a:t> </a:t>
                      </a:r>
                      <a:r>
                        <a:rPr lang="en-US" strike="noStrike" dirty="0">
                          <a:solidFill>
                            <a:srgbClr val="FF0000"/>
                          </a:solidFill>
                        </a:rPr>
                        <a:t>control</a:t>
                      </a:r>
                      <a:endParaRPr lang="en-US" strike="sngStrike" dirty="0">
                        <a:solidFill>
                          <a:srgbClr val="FF0000"/>
                        </a:solidFill>
                      </a:endParaRP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 err="1"/>
                        <a:t>trajectory_output</a:t>
                      </a:r>
                      <a:endParaRPr lang="en-US" strike="sngStrike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output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03557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072788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087BC3B-13B3-5540-8EA1-F3BF9E46EF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 definitions are symbolic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B83C715-B66A-1BB6-5439-D15566309E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For most mathematical models, this is what you want</a:t>
            </a:r>
          </a:p>
          <a:p>
            <a:r>
              <a:rPr lang="en-US" dirty="0"/>
              <a:t>Conditionals: Use float-casting of </a:t>
            </a:r>
            <a:r>
              <a:rPr lang="en-US" dirty="0" err="1"/>
              <a:t>boolean</a:t>
            </a:r>
            <a:r>
              <a:rPr lang="en-US" dirty="0"/>
              <a:t> expressions to construct piecewise models instead of if-else flow control</a:t>
            </a:r>
          </a:p>
          <a:p>
            <a:r>
              <a:rPr lang="en-US" dirty="0"/>
              <a:t>higher-level interfaces: settings module</a:t>
            </a:r>
          </a:p>
          <a:p>
            <a:pPr lvl="1"/>
            <a:r>
              <a:rPr lang="en-US" dirty="0"/>
              <a:t>a module can define settings that change the model definition</a:t>
            </a:r>
          </a:p>
          <a:p>
            <a:pPr lvl="1"/>
            <a:r>
              <a:rPr lang="en-US" dirty="0"/>
              <a:t>Variables that user can set must be defined in a </a:t>
            </a:r>
            <a:r>
              <a:rPr lang="en-US" dirty="0" err="1"/>
              <a:t>dict</a:t>
            </a:r>
            <a:r>
              <a:rPr lang="en-US" dirty="0"/>
              <a:t> [</a:t>
            </a:r>
            <a:r>
              <a:rPr lang="en-US" dirty="0" err="1">
                <a:solidFill>
                  <a:srgbClr val="FF0000"/>
                </a:solidFill>
              </a:rPr>
              <a:t>SimpleNamespace</a:t>
            </a:r>
            <a:r>
              <a:rPr lang="en-US" dirty="0">
                <a:solidFill>
                  <a:srgbClr val="FF0000"/>
                </a:solidFill>
              </a:rPr>
              <a:t>?</a:t>
            </a:r>
            <a:r>
              <a:rPr lang="en-US" dirty="0"/>
              <a:t>] and passed to </a:t>
            </a:r>
            <a:r>
              <a:rPr lang="en-US" dirty="0" err="1">
                <a:latin typeface="Andale Mono" panose="020B0509000000000004" pitchFamily="49" charset="0"/>
              </a:rPr>
              <a:t>condor.settings.get_settings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To access the dynamically defined model, use </a:t>
            </a:r>
          </a:p>
          <a:p>
            <a:pPr marL="457200" lvl="1" indent="0">
              <a:buNone/>
            </a:pPr>
            <a:endParaRPr lang="en-US" dirty="0">
              <a:latin typeface="Andale Mono" panose="020B0509000000000004" pitchFamily="49" charset="0"/>
            </a:endParaRPr>
          </a:p>
          <a:p>
            <a:pPr marL="457200" lvl="1" indent="0">
              <a:buNone/>
            </a:pPr>
            <a:r>
              <a:rPr lang="en-US" dirty="0" err="1">
                <a:latin typeface="Andale Mono" panose="020B0509000000000004" pitchFamily="49" charset="0"/>
              </a:rPr>
              <a:t>module_ref</a:t>
            </a:r>
            <a:r>
              <a:rPr lang="en-US" dirty="0">
                <a:latin typeface="Andale Mono" panose="020B0509000000000004" pitchFamily="49" charset="0"/>
              </a:rPr>
              <a:t> = </a:t>
            </a:r>
            <a:r>
              <a:rPr lang="en-US" dirty="0" err="1">
                <a:latin typeface="Andale Mono" panose="020B0509000000000004" pitchFamily="49" charset="0"/>
              </a:rPr>
              <a:t>condor.settings.get_module</a:t>
            </a:r>
            <a:r>
              <a:rPr lang="en-US" dirty="0">
                <a:latin typeface="Andale Mono" panose="020B0509000000000004" pitchFamily="49" charset="0"/>
              </a:rPr>
              <a:t>(&lt;</a:t>
            </a:r>
            <a:r>
              <a:rPr lang="en-US" dirty="0" err="1">
                <a:latin typeface="Andale Mono" panose="020B0509000000000004" pitchFamily="49" charset="0"/>
              </a:rPr>
              <a:t>path.to.module</a:t>
            </a:r>
            <a:r>
              <a:rPr lang="en-US" dirty="0">
                <a:latin typeface="Andale Mono" panose="020B0509000000000004" pitchFamily="49" charset="0"/>
              </a:rPr>
              <a:t>&gt;, **</a:t>
            </a:r>
            <a:r>
              <a:rPr lang="en-US" dirty="0" err="1">
                <a:latin typeface="Andale Mono" panose="020B0509000000000004" pitchFamily="49" charset="0"/>
              </a:rPr>
              <a:t>user_settings</a:t>
            </a:r>
            <a:r>
              <a:rPr lang="en-US" dirty="0">
                <a:latin typeface="Andale Mono" panose="020B0509000000000004" pitchFamily="49" charset="0"/>
              </a:rPr>
              <a:t>)</a:t>
            </a:r>
            <a:r>
              <a:rPr lang="en-US" baseline="-25000" dirty="0">
                <a:latin typeface="Andale Mono" panose="020B0509000000000004" pitchFamily="49" charset="0"/>
              </a:rPr>
              <a:t> </a:t>
            </a:r>
          </a:p>
          <a:p>
            <a:pPr marL="457200" lvl="1" indent="0">
              <a:buNone/>
            </a:pPr>
            <a:r>
              <a:rPr lang="en-US" dirty="0"/>
              <a:t>instead of </a:t>
            </a:r>
          </a:p>
          <a:p>
            <a:pPr marL="457200" lvl="1" indent="0">
              <a:buNone/>
            </a:pPr>
            <a:r>
              <a:rPr lang="en-US" dirty="0">
                <a:latin typeface="Andale Mono" panose="020B0509000000000004" pitchFamily="49" charset="0"/>
              </a:rPr>
              <a:t>import &lt;</a:t>
            </a:r>
            <a:r>
              <a:rPr lang="en-US" dirty="0" err="1">
                <a:latin typeface="Andale Mono" panose="020B0509000000000004" pitchFamily="49" charset="0"/>
              </a:rPr>
              <a:t>path.to.module</a:t>
            </a:r>
            <a:r>
              <a:rPr lang="en-US" dirty="0">
                <a:latin typeface="Andale Mono" panose="020B0509000000000004" pitchFamily="49" charset="0"/>
              </a:rPr>
              <a:t>&gt;</a:t>
            </a:r>
            <a:endParaRPr lang="en-US" dirty="0"/>
          </a:p>
          <a:p>
            <a:r>
              <a:rPr lang="en-US" dirty="0"/>
              <a:t>If you need a lot of conditionals, loops, and interface logic maybe you need a new template, implementation, and/or solver</a:t>
            </a:r>
          </a:p>
          <a:p>
            <a:r>
              <a:rPr lang="en-US" dirty="0">
                <a:solidFill>
                  <a:srgbClr val="FF0000"/>
                </a:solidFill>
              </a:rPr>
              <a:t>RENAME: Grammar should be “configure model”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5653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E5830F-81CC-497F-CEBB-B2A5A04007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Open questions/tasks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1EF2D3-3953-AA45-1722-270D2005A8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Rename “symbols” to “elements” where appropriate? </a:t>
            </a:r>
          </a:p>
          <a:p>
            <a:r>
              <a:rPr lang="en-US" dirty="0"/>
              <a:t>Change output from assigned field to free field </a:t>
            </a:r>
          </a:p>
          <a:p>
            <a:r>
              <a:rPr lang="en-US" strike="sngStrike" dirty="0"/>
              <a:t>How to bind programmatic sub-models? Name for model instances!</a:t>
            </a:r>
          </a:p>
          <a:p>
            <a:r>
              <a:rPr lang="en-US" dirty="0"/>
              <a:t>Refine patterns for programmatic connections – defining sources from existing models (use dot access naming with actual object reference or with strings), grouping IO with easy looping, etc. </a:t>
            </a:r>
          </a:p>
          <a:p>
            <a:r>
              <a:rPr lang="en-US" dirty="0"/>
              <a:t>Helper to wrap algebraic/optimization in explicit</a:t>
            </a:r>
          </a:p>
          <a:p>
            <a:r>
              <a:rPr lang="en-US" dirty="0"/>
              <a:t>Leverage bound sub-models to serialize? Can just save all attributes that are bound and/or initialize solver state</a:t>
            </a:r>
          </a:p>
          <a:p>
            <a:r>
              <a:rPr lang="en-US" dirty="0"/>
              <a:t>Make implementation layer backend agnostic by forcing compile evaluator (callback/op), </a:t>
            </a:r>
          </a:p>
          <a:p>
            <a:r>
              <a:rPr lang="en-US" dirty="0"/>
              <a:t>Symbolic layer between model and backend for backend-agnostic symbolic manipulations? </a:t>
            </a:r>
            <a:r>
              <a:rPr lang="en-US"/>
              <a:t>Maybe just need to add __op__ methods for base symbol. </a:t>
            </a:r>
            <a:endParaRPr lang="en-US" dirty="0"/>
          </a:p>
          <a:p>
            <a:r>
              <a:rPr lang="en-US" dirty="0"/>
              <a:t>Serialization? Easy save program state. </a:t>
            </a:r>
            <a:r>
              <a:rPr lang="en-US" i="1" dirty="0"/>
              <a:t>It </a:t>
            </a:r>
            <a:r>
              <a:rPr lang="en-US" i="1" dirty="0" err="1"/>
              <a:t>kinda</a:t>
            </a:r>
            <a:r>
              <a:rPr lang="en-US" i="1" dirty="0"/>
              <a:t> just works to use </a:t>
            </a:r>
            <a:r>
              <a:rPr lang="en-US" i="1" dirty="0" err="1"/>
              <a:t>numpy</a:t>
            </a:r>
            <a:r>
              <a:rPr lang="en-US" i="1" dirty="0"/>
              <a:t> </a:t>
            </a:r>
            <a:r>
              <a:rPr lang="en-US" i="1" dirty="0" err="1"/>
              <a:t>savez</a:t>
            </a:r>
            <a:r>
              <a:rPr lang="en-US" i="1" dirty="0"/>
              <a:t> with the IO fields</a:t>
            </a:r>
            <a:endParaRPr lang="en-US" dirty="0"/>
          </a:p>
          <a:p>
            <a:r>
              <a:rPr lang="en-US" dirty="0"/>
              <a:t>Add </a:t>
            </a:r>
            <a:r>
              <a:rPr lang="en-US" dirty="0" err="1"/>
              <a:t>bind_sub_model</a:t>
            </a:r>
            <a:r>
              <a:rPr lang="en-US" dirty="0"/>
              <a:t> flag (back) to model meta?</a:t>
            </a:r>
          </a:p>
          <a:p>
            <a:r>
              <a:rPr lang="en-US" dirty="0"/>
              <a:t>Make more magic/automatic conversion between base symbols and the backend symbol class? </a:t>
            </a:r>
          </a:p>
        </p:txBody>
      </p:sp>
    </p:spTree>
    <p:extLst>
      <p:ext uri="{BB962C8B-B14F-4D97-AF65-F5344CB8AC3E}">
        <p14:creationId xmlns:p14="http://schemas.microsoft.com/office/powerpoint/2010/main" val="24018008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556EA5-F8E5-AB0D-7F52-9D76799C27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work with more developers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419A5C-05C7-DC11-8DA0-AA5322EB62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MPI-compiled backend/solver</a:t>
            </a:r>
          </a:p>
          <a:p>
            <a:r>
              <a:rPr lang="en-US" dirty="0"/>
              <a:t>Template for prototyping high performance CFD – like </a:t>
            </a:r>
            <a:r>
              <a:rPr lang="en-US" dirty="0" err="1"/>
              <a:t>pymbolics</a:t>
            </a:r>
            <a:r>
              <a:rPr lang="en-US" dirty="0"/>
              <a:t> guy</a:t>
            </a:r>
          </a:p>
          <a:p>
            <a:r>
              <a:rPr lang="en-US" dirty="0"/>
              <a:t>Graphical/web front end</a:t>
            </a:r>
          </a:p>
          <a:p>
            <a:r>
              <a:rPr lang="en-US" dirty="0"/>
              <a:t>Alternate backends (e.g., </a:t>
            </a:r>
            <a:r>
              <a:rPr lang="en-US" dirty="0" err="1"/>
              <a:t>aesara</a:t>
            </a:r>
            <a:r>
              <a:rPr lang="en-US" dirty="0"/>
              <a:t>)</a:t>
            </a:r>
          </a:p>
          <a:p>
            <a:r>
              <a:rPr lang="en-US" dirty="0"/>
              <a:t>Compilation/performance optimization</a:t>
            </a:r>
          </a:p>
          <a:p>
            <a:r>
              <a:rPr lang="en-US" dirty="0"/>
              <a:t>TOOL WRAPPERS (with AD)</a:t>
            </a:r>
          </a:p>
          <a:p>
            <a:pPr lvl="1"/>
            <a:r>
              <a:rPr lang="en-US" dirty="0"/>
              <a:t>SOCP interface</a:t>
            </a:r>
          </a:p>
          <a:p>
            <a:r>
              <a:rPr lang="en-US" dirty="0"/>
              <a:t>Make sure default is parallelizable for e.g., monte </a:t>
            </a:r>
            <a:r>
              <a:rPr lang="en-US" dirty="0" err="1"/>
              <a:t>carlo</a:t>
            </a:r>
            <a:endParaRPr lang="en-US" dirty="0"/>
          </a:p>
          <a:p>
            <a:r>
              <a:rPr lang="en-US" dirty="0"/>
              <a:t>Linter configuration to make condor code pass :)</a:t>
            </a:r>
          </a:p>
        </p:txBody>
      </p:sp>
    </p:spTree>
    <p:extLst>
      <p:ext uri="{BB962C8B-B14F-4D97-AF65-F5344CB8AC3E}">
        <p14:creationId xmlns:p14="http://schemas.microsoft.com/office/powerpoint/2010/main" val="2502150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13020FC-B719-5416-C20F-A4695FA1B3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Performance Considerations for Trajectory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7AE7EE5-6AD7-75ED-D683-8B5C46276C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34678"/>
            <a:ext cx="10515600" cy="4351338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Moved to </a:t>
            </a:r>
            <a:r>
              <a:rPr lang="en-US" dirty="0" err="1"/>
              <a:t>scikits.odes</a:t>
            </a:r>
            <a:r>
              <a:rPr lang="en-US" dirty="0"/>
              <a:t> CVODE, an implicit solver; implicit may generally be slower but more accurate than explicit? but faster per accuracy? see discussion</a:t>
            </a:r>
            <a:r>
              <a:rPr lang="en-US" baseline="-25000" dirty="0">
                <a:hlinkClick r:id="rId2"/>
              </a:rPr>
              <a:t>://github.com/bmcage/odes/issues/127#issuecomment-923782240</a:t>
            </a:r>
            <a:r>
              <a:rPr lang="en-US" dirty="0"/>
              <a:t>. </a:t>
            </a:r>
          </a:p>
          <a:p>
            <a:r>
              <a:rPr lang="en-US" dirty="0"/>
              <a:t>May be able to use state ordering so banded </a:t>
            </a:r>
            <a:r>
              <a:rPr lang="en-US" dirty="0" err="1"/>
              <a:t>jacobian</a:t>
            </a:r>
            <a:r>
              <a:rPr lang="en-US" dirty="0"/>
              <a:t> can be used. Other solver configuration options may improve performance as well.</a:t>
            </a:r>
          </a:p>
          <a:p>
            <a:r>
              <a:rPr lang="en-US" dirty="0"/>
              <a:t>Implicit means iterative solution at every time step </a:t>
            </a:r>
            <a:r>
              <a:rPr lang="en-US" dirty="0">
                <a:sym typeface="Wingdings" pitchFamily="2" charset="2"/>
              </a:rPr>
              <a:t> solvers (</a:t>
            </a:r>
            <a:r>
              <a:rPr lang="en-US" dirty="0" err="1">
                <a:sym typeface="Wingdings" pitchFamily="2" charset="2"/>
              </a:rPr>
              <a:t>AlgebraicSystem</a:t>
            </a:r>
            <a:r>
              <a:rPr lang="en-US" dirty="0">
                <a:sym typeface="Wingdings" pitchFamily="2" charset="2"/>
              </a:rPr>
              <a:t> or </a:t>
            </a:r>
            <a:r>
              <a:rPr lang="en-US" dirty="0" err="1">
                <a:sym typeface="Wingdings" pitchFamily="2" charset="2"/>
              </a:rPr>
              <a:t>OptimizationProblem</a:t>
            </a:r>
            <a:r>
              <a:rPr lang="en-US" dirty="0">
                <a:sym typeface="Wingdings" pitchFamily="2" charset="2"/>
              </a:rPr>
              <a:t>) for control will likely be worse! They probably need solution conditions lifted to DAE residual. </a:t>
            </a:r>
          </a:p>
          <a:p>
            <a:r>
              <a:rPr lang="en-US" dirty="0"/>
              <a:t>Maybe add explicit solver wrapper following new API. New API is well-organized &amp; can likely wrap </a:t>
            </a:r>
            <a:r>
              <a:rPr lang="en-US" dirty="0" err="1"/>
              <a:t>explicit+events</a:t>
            </a:r>
            <a:r>
              <a:rPr lang="en-US" dirty="0"/>
              <a:t> and sundials CVODES/IDA relatively easily. </a:t>
            </a:r>
            <a:r>
              <a:rPr lang="en-US" dirty="0" err="1"/>
              <a:t>SimuPy</a:t>
            </a:r>
            <a:r>
              <a:rPr lang="en-US" dirty="0"/>
              <a:t> (explicit solver) version had problems for later orbital problems even though first orbital problem ~twice as fast (consistent with </a:t>
            </a:r>
            <a:r>
              <a:rPr lang="en-US" dirty="0" err="1"/>
              <a:t>bmcage’s</a:t>
            </a:r>
            <a:r>
              <a:rPr lang="en-US" dirty="0"/>
              <a:t> optimized example in discussion). Not sure if explicit issues for later orbital resolved by time-yielding</a:t>
            </a:r>
          </a:p>
          <a:p>
            <a:r>
              <a:rPr lang="en-US" dirty="0">
                <a:sym typeface="Wingdings" pitchFamily="2" charset="2"/>
              </a:rPr>
              <a:t>Modes definitely need </a:t>
            </a:r>
            <a:r>
              <a:rPr lang="en-US" dirty="0" err="1">
                <a:sym typeface="Wingdings" pitchFamily="2" charset="2"/>
              </a:rPr>
              <a:t>if_else</a:t>
            </a:r>
            <a:r>
              <a:rPr lang="en-US" dirty="0">
                <a:sym typeface="Wingdings" pitchFamily="2" charset="2"/>
              </a:rPr>
              <a:t> control branch instead of *float(bool) for explicit solver. Lifted DAE approach may be less important (although number of residuals may change…)</a:t>
            </a:r>
          </a:p>
          <a:p>
            <a:r>
              <a:rPr lang="en-US" dirty="0">
                <a:sym typeface="Wingdings" pitchFamily="2" charset="2"/>
              </a:rPr>
              <a:t>Use the built-in sensitivity method of IDAS/CVODES for the continuous portions, then SGM equations for discontinuities. May be able to minimize storage requirements/accuracy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86554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3284C7-B24E-2E94-2496-441AFD4BF0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Gascon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38E21D-C0DA-E154-7DA5-3EDF78A495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GASP Advancement using Symbolics in </a:t>
            </a:r>
            <a:r>
              <a:rPr lang="en-US" dirty="0" err="1"/>
              <a:t>CONdor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	  …Analysis and Supplemental modeling…</a:t>
            </a:r>
          </a:p>
          <a:p>
            <a:pPr marL="0" indent="0">
              <a:buNone/>
            </a:pPr>
            <a:r>
              <a:rPr lang="en-US" dirty="0"/>
              <a:t>			  … Substitutable models? Solutions? Etc.</a:t>
            </a:r>
          </a:p>
          <a:p>
            <a:r>
              <a:rPr lang="en-US" dirty="0"/>
              <a:t>Demonstrate achievement of condor goals by giving two under-graduate summer interns 10 weeks to re-implement </a:t>
            </a:r>
            <a:r>
              <a:rPr lang="en-US" dirty="0" err="1"/>
              <a:t>GASPy</a:t>
            </a:r>
            <a:r>
              <a:rPr lang="en-US" dirty="0"/>
              <a:t>, which took a team of experienced engineers 2+ years to implement</a:t>
            </a:r>
          </a:p>
          <a:p>
            <a:r>
              <a:rPr lang="en-US" dirty="0"/>
              <a:t>Fastest path to solve EPFD’s coupled optimization problem</a:t>
            </a:r>
          </a:p>
        </p:txBody>
      </p:sp>
    </p:spTree>
    <p:extLst>
      <p:ext uri="{BB962C8B-B14F-4D97-AF65-F5344CB8AC3E}">
        <p14:creationId xmlns:p14="http://schemas.microsoft.com/office/powerpoint/2010/main" val="6119002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67946B-062B-E299-C3A1-0A958ACDF8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DDA58B-BBF6-FD38-63C8-9CF6F88A2D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Try removing clipping and using </a:t>
            </a:r>
            <a:r>
              <a:rPr lang="en-US" dirty="0" err="1"/>
              <a:t>implicit_output's</a:t>
            </a:r>
            <a:r>
              <a:rPr lang="en-US" dirty="0"/>
              <a:t> </a:t>
            </a:r>
            <a:r>
              <a:rPr lang="en-US" dirty="0" err="1"/>
              <a:t>lower_bound</a:t>
            </a:r>
            <a:r>
              <a:rPr lang="en-US" dirty="0"/>
              <a:t> to enforce positive solution</a:t>
            </a:r>
          </a:p>
          <a:p>
            <a:r>
              <a:rPr lang="en-US" dirty="0"/>
              <a:t>and/or as an optimization problem</a:t>
            </a:r>
          </a:p>
          <a:p>
            <a:r>
              <a:rPr lang="en-US" dirty="0"/>
              <a:t>ascent controller as optimization problem</a:t>
            </a:r>
          </a:p>
          <a:p>
            <a:r>
              <a:rPr lang="en-US" dirty="0"/>
              <a:t>Clean up trajectory? lol</a:t>
            </a:r>
          </a:p>
          <a:p>
            <a:r>
              <a:rPr lang="en-US" dirty="0"/>
              <a:t>Add CL alpha calculation (See Dahlia/Carl chat)</a:t>
            </a:r>
          </a:p>
          <a:p>
            <a:r>
              <a:rPr lang="en-US" strike="sngStrike" dirty="0"/>
              <a:t>Add VROT calculation to statics</a:t>
            </a:r>
          </a:p>
          <a:p>
            <a:r>
              <a:rPr lang="en-US" dirty="0"/>
              <a:t>condor import settings for </a:t>
            </a:r>
            <a:r>
              <a:rPr lang="en-US" dirty="0" err="1"/>
              <a:t>GasconAnalysis</a:t>
            </a:r>
            <a:r>
              <a:rPr lang="en-US" dirty="0"/>
              <a:t> to make sure it is using the correct engine deck</a:t>
            </a:r>
          </a:p>
          <a:p>
            <a:r>
              <a:rPr lang="en-US" dirty="0"/>
              <a:t>refactor to use for-loop promotion pattern, make variable names more consistent</a:t>
            </a:r>
          </a:p>
          <a:p>
            <a:r>
              <a:rPr lang="en-US" dirty="0"/>
              <a:t>Aero form factors computation</a:t>
            </a:r>
          </a:p>
          <a:p>
            <a:r>
              <a:rPr lang="en-US" dirty="0"/>
              <a:t>Other GITHUB </a:t>
            </a:r>
            <a:r>
              <a:rPr lang="en-US" dirty="0" err="1"/>
              <a:t>Gaspy</a:t>
            </a:r>
            <a:r>
              <a:rPr lang="en-US" dirty="0"/>
              <a:t> </a:t>
            </a:r>
            <a:r>
              <a:rPr lang="en-US" dirty="0" err="1"/>
              <a:t>todo</a:t>
            </a:r>
            <a:endParaRPr lang="en-US" dirty="0"/>
          </a:p>
          <a:p>
            <a:r>
              <a:rPr lang="en-US" dirty="0"/>
              <a:t>Propeller idle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42568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634B2A-B7C3-DBA9-41F4-C6FAEB76B5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6EE1AC-09BB-6F2B-8C86-FEE00A71D5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cs typeface="Calibri"/>
              </a:rPr>
              <a:t>There are multiple programs/projects within the Agency that are interested in MDAO and 6DOF vehicle simulations.</a:t>
            </a:r>
          </a:p>
          <a:p>
            <a:pPr lvl="1"/>
            <a:r>
              <a:rPr lang="en-US" dirty="0">
                <a:cs typeface="Calibri"/>
              </a:rPr>
              <a:t>ARMD: 1) EPFD, 2) AATT, 3) IASP, 4) SFD</a:t>
            </a:r>
          </a:p>
          <a:p>
            <a:pPr lvl="1"/>
            <a:r>
              <a:rPr lang="en-US" dirty="0">
                <a:cs typeface="Calibri"/>
              </a:rPr>
              <a:t>HEOMD/NESC: Orion, HLS, </a:t>
            </a:r>
            <a:r>
              <a:rPr lang="en-US" dirty="0" err="1">
                <a:cs typeface="Calibri"/>
              </a:rPr>
              <a:t>etc</a:t>
            </a:r>
            <a:endParaRPr lang="en-US" dirty="0">
              <a:cs typeface="Calibri"/>
            </a:endParaRPr>
          </a:p>
          <a:p>
            <a:r>
              <a:rPr lang="en-US" dirty="0"/>
              <a:t>EPFD in particular has 3+ years of investment in a SOTA optimization framework without achieving the performance, robustness, or even flexibility of heritage tools; no delivery of promised solution to coupled optimization problem</a:t>
            </a:r>
          </a:p>
        </p:txBody>
      </p:sp>
    </p:spTree>
    <p:extLst>
      <p:ext uri="{BB962C8B-B14F-4D97-AF65-F5344CB8AC3E}">
        <p14:creationId xmlns:p14="http://schemas.microsoft.com/office/powerpoint/2010/main" val="10455200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AFB3F0-A980-0038-CEEC-4DEEFD69CE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If you could start from “scratch,” what would you do?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2A253E-71E2-C582-DBCA-DE660EF5A5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>
                <a:cs typeface="Calibri"/>
              </a:rPr>
              <a:t>Leverage existing computational technology from the Machine Learning (ML) and Artificial Intelligent (AI) community</a:t>
            </a:r>
          </a:p>
          <a:p>
            <a:pPr lvl="1"/>
            <a:r>
              <a:rPr lang="en-US" dirty="0">
                <a:cs typeface="Calibri"/>
              </a:rPr>
              <a:t>Automatic Differentiation (AD)</a:t>
            </a:r>
          </a:p>
          <a:p>
            <a:pPr lvl="1"/>
            <a:r>
              <a:rPr lang="en-US" dirty="0">
                <a:cs typeface="Calibri"/>
              </a:rPr>
              <a:t>Code generation/Computational acceleration</a:t>
            </a:r>
          </a:p>
          <a:p>
            <a:r>
              <a:rPr lang="en-US" dirty="0">
                <a:cs typeface="Calibri"/>
              </a:rPr>
              <a:t>Leveraging existing best practices for library design: Application development code should be ….</a:t>
            </a:r>
          </a:p>
          <a:p>
            <a:pPr lvl="2"/>
            <a:r>
              <a:rPr lang="en-US" dirty="0">
                <a:cs typeface="Calibri"/>
              </a:rPr>
              <a:t>Concise</a:t>
            </a:r>
          </a:p>
          <a:p>
            <a:pPr lvl="3"/>
            <a:r>
              <a:rPr lang="en-US" dirty="0">
                <a:cs typeface="Calibri"/>
              </a:rPr>
              <a:t>“Expressive” coding means less typing for the developer, focus is on actual modeling</a:t>
            </a:r>
          </a:p>
          <a:p>
            <a:pPr lvl="3"/>
            <a:r>
              <a:rPr lang="en-US" dirty="0">
                <a:cs typeface="Calibri"/>
              </a:rPr>
              <a:t>Let the computer handle the repetitive part of writing code leading to less opportunity for human error</a:t>
            </a:r>
          </a:p>
          <a:p>
            <a:pPr lvl="2"/>
            <a:r>
              <a:rPr lang="en-US" dirty="0">
                <a:cs typeface="Calibri"/>
              </a:rPr>
              <a:t>Well organized </a:t>
            </a:r>
          </a:p>
          <a:p>
            <a:pPr lvl="3"/>
            <a:r>
              <a:rPr lang="en-US" dirty="0">
                <a:cs typeface="Calibri"/>
              </a:rPr>
              <a:t>Separation of distinct code by purpose (e.g. a model vs. numerical algorithm/tuning)</a:t>
            </a:r>
          </a:p>
          <a:p>
            <a:pPr lvl="3"/>
            <a:r>
              <a:rPr lang="en-US" dirty="0">
                <a:cs typeface="Calibri"/>
              </a:rPr>
              <a:t>Easier to read, write, and debug code</a:t>
            </a:r>
          </a:p>
          <a:p>
            <a:pPr lvl="3"/>
            <a:r>
              <a:rPr lang="en-US" dirty="0">
                <a:cs typeface="Calibri"/>
              </a:rPr>
              <a:t>Easier maintenance, only change code in a single location = DRY (don’t repeat yourself) code</a:t>
            </a:r>
          </a:p>
          <a:p>
            <a:r>
              <a:rPr lang="en-US" dirty="0">
                <a:cs typeface="Calibri"/>
              </a:rPr>
              <a:t>Key: don’t start from scratch! </a:t>
            </a:r>
          </a:p>
          <a:p>
            <a:pPr lvl="3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28163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D2BB2B-0BC4-CA34-9227-19D20E9C40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Documentation-driven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2F9831-961E-1CC2-A117-9702DB1CF0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FF6D1F6-26EE-C56D-A2BF-B96DE24BAAD5}"/>
              </a:ext>
            </a:extLst>
          </p:cNvPr>
          <p:cNvSpPr/>
          <p:nvPr/>
        </p:nvSpPr>
        <p:spPr>
          <a:xfrm>
            <a:off x="6084561" y="4144577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4C4B6AB-7D38-FA92-81FA-4A816ADC793F}"/>
              </a:ext>
            </a:extLst>
          </p:cNvPr>
          <p:cNvSpPr/>
          <p:nvPr/>
        </p:nvSpPr>
        <p:spPr>
          <a:xfrm>
            <a:off x="609600" y="1722437"/>
            <a:ext cx="6934200" cy="4830761"/>
          </a:xfrm>
          <a:prstGeom prst="rect">
            <a:avLst/>
          </a:prstGeom>
          <a:solidFill>
            <a:schemeClr val="tx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AA36D89-6A96-8DD0-ADD7-88981BC62F9B}"/>
              </a:ext>
            </a:extLst>
          </p:cNvPr>
          <p:cNvSpPr txBox="1"/>
          <p:nvPr/>
        </p:nvSpPr>
        <p:spPr>
          <a:xfrm>
            <a:off x="3430044" y="1307926"/>
            <a:ext cx="18277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err="1"/>
              <a:t>OpenMDAO</a:t>
            </a:r>
            <a:r>
              <a:rPr lang="en-US"/>
              <a:t>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A51D719-90E6-70C5-7C99-68C80DB35C6A}"/>
              </a:ext>
            </a:extLst>
          </p:cNvPr>
          <p:cNvSpPr/>
          <p:nvPr/>
        </p:nvSpPr>
        <p:spPr>
          <a:xfrm>
            <a:off x="7848600" y="1722438"/>
            <a:ext cx="4038600" cy="4830761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119663B-BF32-D0FC-9804-72BF2A05F44F}"/>
              </a:ext>
            </a:extLst>
          </p:cNvPr>
          <p:cNvSpPr txBox="1"/>
          <p:nvPr/>
        </p:nvSpPr>
        <p:spPr>
          <a:xfrm>
            <a:off x="9449844" y="1307926"/>
            <a:ext cx="18277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>
                <a:solidFill>
                  <a:srgbClr val="FF8E07"/>
                </a:solidFill>
              </a:rPr>
              <a:t>Condor</a:t>
            </a:r>
            <a:r>
              <a:rPr lang="en-US" sz="2400">
                <a:solidFill>
                  <a:srgbClr val="FF8E0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2F3D59B-2CDB-2605-44BB-7672F9BBDFF5}"/>
              </a:ext>
            </a:extLst>
          </p:cNvPr>
          <p:cNvSpPr txBox="1"/>
          <p:nvPr/>
        </p:nvSpPr>
        <p:spPr>
          <a:xfrm>
            <a:off x="5827636" y="1769591"/>
            <a:ext cx="1681422" cy="553998"/>
          </a:xfrm>
          <a:prstGeom prst="rect">
            <a:avLst/>
          </a:prstGeom>
          <a:solidFill>
            <a:schemeClr val="bg2"/>
          </a:solidFill>
        </p:spPr>
        <p:txBody>
          <a:bodyPr wrap="none" lIns="45720" tIns="0" rIns="45720" bIns="0" rtlCol="0">
            <a:spAutoFit/>
          </a:bodyPr>
          <a:lstStyle/>
          <a:p>
            <a:pPr algn="r"/>
            <a:r>
              <a:rPr lang="en-US" b="1" dirty="0">
                <a:solidFill>
                  <a:srgbClr val="FFFF00"/>
                </a:solidFill>
              </a:rPr>
              <a:t>99 Lines</a:t>
            </a:r>
          </a:p>
          <a:p>
            <a:pPr algn="r"/>
            <a:r>
              <a:rPr lang="en-US" b="1" dirty="0">
                <a:solidFill>
                  <a:srgbClr val="FFFF00"/>
                </a:solidFill>
              </a:rPr>
              <a:t>2,188 Characters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F6CE453-9872-1AEF-ED5D-4C057B1F910D}"/>
              </a:ext>
            </a:extLst>
          </p:cNvPr>
          <p:cNvSpPr txBox="1"/>
          <p:nvPr/>
        </p:nvSpPr>
        <p:spPr>
          <a:xfrm>
            <a:off x="10307586" y="1769591"/>
            <a:ext cx="1505092" cy="553998"/>
          </a:xfrm>
          <a:prstGeom prst="rect">
            <a:avLst/>
          </a:prstGeom>
          <a:solidFill>
            <a:schemeClr val="bg2"/>
          </a:solidFill>
        </p:spPr>
        <p:txBody>
          <a:bodyPr wrap="none" lIns="45720" tIns="0" rIns="45720" bIns="0" rtlCol="0">
            <a:spAutoFit/>
          </a:bodyPr>
          <a:lstStyle/>
          <a:p>
            <a:pPr algn="r"/>
            <a:r>
              <a:rPr lang="en-US" b="1" dirty="0">
                <a:solidFill>
                  <a:srgbClr val="FFFF00"/>
                </a:solidFill>
              </a:rPr>
              <a:t>39 Lines</a:t>
            </a:r>
          </a:p>
          <a:p>
            <a:pPr algn="r"/>
            <a:r>
              <a:rPr lang="en-US" b="1" dirty="0">
                <a:solidFill>
                  <a:srgbClr val="FFFF00"/>
                </a:solidFill>
              </a:rPr>
              <a:t>612 Characters</a:t>
            </a:r>
          </a:p>
        </p:txBody>
      </p:sp>
      <p:pic>
        <p:nvPicPr>
          <p:cNvPr id="11" name="Picture 10" descr="Text&#10;&#10;Description automatically generated">
            <a:extLst>
              <a:ext uri="{FF2B5EF4-FFF2-40B4-BE49-F238E27FC236}">
                <a16:creationId xmlns:a16="http://schemas.microsoft.com/office/drawing/2014/main" id="{FCC1EDA9-E8EC-0DF4-5B05-1C0AF94E2BD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461"/>
          <a:stretch/>
        </p:blipFill>
        <p:spPr>
          <a:xfrm>
            <a:off x="860493" y="1835895"/>
            <a:ext cx="3483429" cy="2051685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12" name="Picture 11" descr="Text&#10;&#10;Description automatically generated">
            <a:extLst>
              <a:ext uri="{FF2B5EF4-FFF2-40B4-BE49-F238E27FC236}">
                <a16:creationId xmlns:a16="http://schemas.microsoft.com/office/drawing/2014/main" id="{AFE182B8-7D9F-AD5F-793C-DD1B822EE17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77" t="-327" r="22885" b="327"/>
          <a:stretch/>
        </p:blipFill>
        <p:spPr>
          <a:xfrm>
            <a:off x="1093499" y="2577627"/>
            <a:ext cx="3189009" cy="1943100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13" name="Picture 12" descr="Text&#10;&#10;Description automatically generated">
            <a:extLst>
              <a:ext uri="{FF2B5EF4-FFF2-40B4-BE49-F238E27FC236}">
                <a16:creationId xmlns:a16="http://schemas.microsoft.com/office/drawing/2014/main" id="{C25A5B58-E84E-E164-5F95-AF169E5A067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506"/>
          <a:stretch/>
        </p:blipFill>
        <p:spPr>
          <a:xfrm>
            <a:off x="1697527" y="2939368"/>
            <a:ext cx="3728820" cy="3354705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14" name="Picture 13" descr="Text&#10;&#10;Description automatically generated">
            <a:extLst>
              <a:ext uri="{FF2B5EF4-FFF2-40B4-BE49-F238E27FC236}">
                <a16:creationId xmlns:a16="http://schemas.microsoft.com/office/drawing/2014/main" id="{68D30490-6C40-36C5-71CD-0DD5D77412A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094"/>
          <a:stretch/>
        </p:blipFill>
        <p:spPr>
          <a:xfrm>
            <a:off x="3592172" y="3520284"/>
            <a:ext cx="3374944" cy="1291590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15" name="Picture 14" descr="Text&#10;&#10;Description automatically generated">
            <a:extLst>
              <a:ext uri="{FF2B5EF4-FFF2-40B4-BE49-F238E27FC236}">
                <a16:creationId xmlns:a16="http://schemas.microsoft.com/office/drawing/2014/main" id="{D6BAEB03-5332-5E97-434D-FE405197269A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3963" r="38687" b="2684"/>
          <a:stretch/>
        </p:blipFill>
        <p:spPr>
          <a:xfrm>
            <a:off x="4928749" y="4357391"/>
            <a:ext cx="2526407" cy="2118049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16" name="Picture 15" descr="Text&#10;&#10;Description automatically generated">
            <a:extLst>
              <a:ext uri="{FF2B5EF4-FFF2-40B4-BE49-F238E27FC236}">
                <a16:creationId xmlns:a16="http://schemas.microsoft.com/office/drawing/2014/main" id="{0114ACE6-ED4B-89D9-8036-24E337F10215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72" r="28527" b="1662"/>
          <a:stretch/>
        </p:blipFill>
        <p:spPr>
          <a:xfrm>
            <a:off x="8002085" y="2376141"/>
            <a:ext cx="2841626" cy="4133202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9863089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D7870A-2041-908E-CC38-8DD9F0843F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Decide how user code should look then make it possible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EDBA44-8A09-E6F6-34C1-F6B9AD6CB8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9A554E-34C1-357F-9D10-5937F0D315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7200" y="6689728"/>
            <a:ext cx="2844800" cy="168275"/>
          </a:xfrm>
        </p:spPr>
        <p:txBody>
          <a:bodyPr/>
          <a:lstStyle/>
          <a:p>
            <a:fld id="{0422AE60-2A93-495E-B3FF-8895B4A7E71D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B9DA0EB-80DB-D08E-4515-FFDC9C73E7E3}"/>
              </a:ext>
            </a:extLst>
          </p:cNvPr>
          <p:cNvSpPr/>
          <p:nvPr/>
        </p:nvSpPr>
        <p:spPr>
          <a:xfrm>
            <a:off x="6084561" y="4144578"/>
            <a:ext cx="520606" cy="1248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565EFEE-D65C-05D9-AB94-400242D8DD61}"/>
              </a:ext>
            </a:extLst>
          </p:cNvPr>
          <p:cNvSpPr/>
          <p:nvPr/>
        </p:nvSpPr>
        <p:spPr>
          <a:xfrm>
            <a:off x="170513" y="1722437"/>
            <a:ext cx="8969328" cy="4892967"/>
          </a:xfrm>
          <a:prstGeom prst="rect">
            <a:avLst/>
          </a:prstGeom>
          <a:solidFill>
            <a:schemeClr val="tx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374D8C1-A564-9106-4E98-DDB59E26DDDE}"/>
              </a:ext>
            </a:extLst>
          </p:cNvPr>
          <p:cNvSpPr txBox="1"/>
          <p:nvPr/>
        </p:nvSpPr>
        <p:spPr>
          <a:xfrm>
            <a:off x="5267645" y="1309036"/>
            <a:ext cx="18277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/>
              <a:t>OpenMDAO</a:t>
            </a:r>
            <a:r>
              <a:rPr lang="en-US" dirty="0"/>
              <a:t>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7005FC1-1925-C553-9B27-FA407E378304}"/>
              </a:ext>
            </a:extLst>
          </p:cNvPr>
          <p:cNvSpPr/>
          <p:nvPr/>
        </p:nvSpPr>
        <p:spPr>
          <a:xfrm>
            <a:off x="9269963" y="1677430"/>
            <a:ext cx="2806436" cy="4937974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21B8453-859A-61CE-19CF-98284C8A98DD}"/>
              </a:ext>
            </a:extLst>
          </p:cNvPr>
          <p:cNvSpPr txBox="1"/>
          <p:nvPr/>
        </p:nvSpPr>
        <p:spPr>
          <a:xfrm>
            <a:off x="8881188" y="1273285"/>
            <a:ext cx="1827756" cy="507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FF8E07"/>
                </a:solidFill>
              </a:rPr>
              <a:t>Condor</a:t>
            </a:r>
            <a:r>
              <a:rPr lang="en-US" sz="2400" dirty="0">
                <a:solidFill>
                  <a:srgbClr val="FF8E0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4E24914-DD86-C151-78CD-2F24D9F6145A}"/>
              </a:ext>
            </a:extLst>
          </p:cNvPr>
          <p:cNvSpPr txBox="1"/>
          <p:nvPr/>
        </p:nvSpPr>
        <p:spPr>
          <a:xfrm>
            <a:off x="5639550" y="3004458"/>
            <a:ext cx="1964079" cy="3090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/>
          </a:p>
        </p:txBody>
      </p:sp>
      <p:pic>
        <p:nvPicPr>
          <p:cNvPr id="12" name="Picture 11" descr="Text&#10;&#10;Description automatically generated">
            <a:extLst>
              <a:ext uri="{FF2B5EF4-FFF2-40B4-BE49-F238E27FC236}">
                <a16:creationId xmlns:a16="http://schemas.microsoft.com/office/drawing/2014/main" id="{C163E35A-C662-CF44-A80F-36B700C7379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527"/>
          <a:stretch/>
        </p:blipFill>
        <p:spPr>
          <a:xfrm>
            <a:off x="9359396" y="2304203"/>
            <a:ext cx="2622403" cy="3954071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13" name="Picture 12" descr="Text&#10;&#10;Description automatically generated">
            <a:extLst>
              <a:ext uri="{FF2B5EF4-FFF2-40B4-BE49-F238E27FC236}">
                <a16:creationId xmlns:a16="http://schemas.microsoft.com/office/drawing/2014/main" id="{655A7394-2B5B-73F7-249C-915DAF6B40C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9" r="15460"/>
          <a:stretch/>
        </p:blipFill>
        <p:spPr>
          <a:xfrm>
            <a:off x="258150" y="1807131"/>
            <a:ext cx="3413454" cy="2051685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14" name="Picture 13" descr="Text&#10;&#10;Description automatically generated">
            <a:extLst>
              <a:ext uri="{FF2B5EF4-FFF2-40B4-BE49-F238E27FC236}">
                <a16:creationId xmlns:a16="http://schemas.microsoft.com/office/drawing/2014/main" id="{D82E1852-9697-ABC4-665B-272E7B57287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1" t="-327" r="22885" b="327"/>
          <a:stretch/>
        </p:blipFill>
        <p:spPr>
          <a:xfrm>
            <a:off x="286401" y="3944297"/>
            <a:ext cx="3119034" cy="1943100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15" name="Picture 14" descr="Text&#10;&#10;Description automatically generated">
            <a:extLst>
              <a:ext uri="{FF2B5EF4-FFF2-40B4-BE49-F238E27FC236}">
                <a16:creationId xmlns:a16="http://schemas.microsoft.com/office/drawing/2014/main" id="{E97F74C8-51B8-ED53-AF3C-DF0398921E9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7" r="9506"/>
          <a:stretch/>
        </p:blipFill>
        <p:spPr>
          <a:xfrm>
            <a:off x="3803784" y="1807131"/>
            <a:ext cx="3672078" cy="3354705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16" name="Picture 15" descr="Text&#10;&#10;Description automatically generated">
            <a:extLst>
              <a:ext uri="{FF2B5EF4-FFF2-40B4-BE49-F238E27FC236}">
                <a16:creationId xmlns:a16="http://schemas.microsoft.com/office/drawing/2014/main" id="{AD734129-E83A-E10E-5CDC-DC7AAB128425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094" b="4334"/>
          <a:stretch/>
        </p:blipFill>
        <p:spPr>
          <a:xfrm>
            <a:off x="2832055" y="5303260"/>
            <a:ext cx="3374944" cy="1235610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17" name="Picture 16" descr="Text&#10;&#10;Description automatically generated">
            <a:extLst>
              <a:ext uri="{FF2B5EF4-FFF2-40B4-BE49-F238E27FC236}">
                <a16:creationId xmlns:a16="http://schemas.microsoft.com/office/drawing/2014/main" id="{D0B6D1AE-34BA-485B-4A09-1D84921FC601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153"/>
          <a:stretch/>
        </p:blipFill>
        <p:spPr>
          <a:xfrm>
            <a:off x="6329436" y="4242025"/>
            <a:ext cx="2754416" cy="2268855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60E9C8C8-5200-5A2A-51C2-95C701C90882}"/>
              </a:ext>
            </a:extLst>
          </p:cNvPr>
          <p:cNvSpPr txBox="1"/>
          <p:nvPr/>
        </p:nvSpPr>
        <p:spPr>
          <a:xfrm>
            <a:off x="7587031" y="1783806"/>
            <a:ext cx="1509516" cy="492443"/>
          </a:xfrm>
          <a:prstGeom prst="rect">
            <a:avLst/>
          </a:prstGeom>
          <a:solidFill>
            <a:schemeClr val="bg2"/>
          </a:solidFill>
        </p:spPr>
        <p:txBody>
          <a:bodyPr wrap="none" lIns="45720" tIns="0" rIns="45720" bIns="0" rtlCol="0">
            <a:spAutoFit/>
          </a:bodyPr>
          <a:lstStyle/>
          <a:p>
            <a:pPr algn="r"/>
            <a:r>
              <a:rPr lang="en-US" sz="1600" b="1" dirty="0">
                <a:solidFill>
                  <a:srgbClr val="FFFF00"/>
                </a:solidFill>
              </a:rPr>
              <a:t>99 Lines</a:t>
            </a:r>
          </a:p>
          <a:p>
            <a:pPr algn="r"/>
            <a:r>
              <a:rPr lang="en-US" sz="1600" b="1" dirty="0">
                <a:solidFill>
                  <a:srgbClr val="FFFF00"/>
                </a:solidFill>
              </a:rPr>
              <a:t>2,188 Characters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55F7372-B136-445C-1AE5-2EEA988BCDD9}"/>
              </a:ext>
            </a:extLst>
          </p:cNvPr>
          <p:cNvSpPr txBox="1"/>
          <p:nvPr/>
        </p:nvSpPr>
        <p:spPr>
          <a:xfrm>
            <a:off x="10664900" y="1755242"/>
            <a:ext cx="1352422" cy="492443"/>
          </a:xfrm>
          <a:prstGeom prst="rect">
            <a:avLst/>
          </a:prstGeom>
          <a:solidFill>
            <a:schemeClr val="bg2"/>
          </a:solidFill>
        </p:spPr>
        <p:txBody>
          <a:bodyPr wrap="none" lIns="45720" tIns="0" rIns="45720" bIns="0" rtlCol="0">
            <a:spAutoFit/>
          </a:bodyPr>
          <a:lstStyle/>
          <a:p>
            <a:pPr algn="r"/>
            <a:r>
              <a:rPr lang="en-US" sz="1600" b="1" dirty="0">
                <a:solidFill>
                  <a:srgbClr val="FFFF00"/>
                </a:solidFill>
              </a:rPr>
              <a:t>39 Lines</a:t>
            </a:r>
          </a:p>
          <a:p>
            <a:pPr algn="r"/>
            <a:r>
              <a:rPr lang="en-US" sz="1600" b="1" dirty="0">
                <a:solidFill>
                  <a:srgbClr val="FFFF00"/>
                </a:solidFill>
              </a:rPr>
              <a:t>612 Characters</a:t>
            </a:r>
          </a:p>
        </p:txBody>
      </p:sp>
    </p:spTree>
    <p:extLst>
      <p:ext uri="{BB962C8B-B14F-4D97-AF65-F5344CB8AC3E}">
        <p14:creationId xmlns:p14="http://schemas.microsoft.com/office/powerpoint/2010/main" val="37681550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9F59D0-33F3-CA82-290D-83585308DE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draft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1E9633-2823-8ECF-63C3-4DCF7FB3DF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cs typeface="Calibri"/>
              </a:rPr>
              <a:t>Leverage existing technology: </a:t>
            </a:r>
            <a:r>
              <a:rPr lang="en-US" sz="2800" dirty="0">
                <a:cs typeface="Calibri"/>
              </a:rPr>
              <a:t>AI/ML communities know how to efficiently solve models for gradient-based optimization.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FED833F-1FFC-B810-EFFD-6FE9FEA6F3BA}"/>
              </a:ext>
            </a:extLst>
          </p:cNvPr>
          <p:cNvSpPr/>
          <p:nvPr/>
        </p:nvSpPr>
        <p:spPr>
          <a:xfrm>
            <a:off x="2562290" y="2778316"/>
            <a:ext cx="2095276" cy="11964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/>
              <a:t>Rapid model development in Python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3E587E1-301B-BB05-7666-1BDE541B39BC}"/>
              </a:ext>
            </a:extLst>
          </p:cNvPr>
          <p:cNvSpPr/>
          <p:nvPr/>
        </p:nvSpPr>
        <p:spPr>
          <a:xfrm>
            <a:off x="4459009" y="4233999"/>
            <a:ext cx="1753423" cy="11964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/>
              <a:t>Symbolic and Automatic Differentiation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198C556-3CB0-6F51-A11B-E40C5DF5050B}"/>
              </a:ext>
            </a:extLst>
          </p:cNvPr>
          <p:cNvSpPr/>
          <p:nvPr/>
        </p:nvSpPr>
        <p:spPr>
          <a:xfrm>
            <a:off x="7735330" y="2734962"/>
            <a:ext cx="3229093" cy="17548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/>
              <a:t>Computation acceleration: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/>
              <a:t>Compiled C/Fortran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/>
              <a:t>GPU and distributed HPC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65858CD-044A-70F2-9C38-78A91D8F1B32}"/>
              </a:ext>
            </a:extLst>
          </p:cNvPr>
          <p:cNvSpPr/>
          <p:nvPr/>
        </p:nvSpPr>
        <p:spPr>
          <a:xfrm>
            <a:off x="8148272" y="4741671"/>
            <a:ext cx="2563904" cy="11964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/>
              <a:t>Automatic interfacing to well-known </a:t>
            </a:r>
            <a:r>
              <a:rPr lang="en-US" sz="2000" i="1"/>
              <a:t>solvers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D33CE526-A882-E937-BCC7-3C0DDA39F070}"/>
              </a:ext>
            </a:extLst>
          </p:cNvPr>
          <p:cNvCxnSpPr>
            <a:cxnSpLocks/>
            <a:stCxn id="4" idx="3"/>
            <a:endCxn id="5" idx="0"/>
          </p:cNvCxnSpPr>
          <p:nvPr/>
        </p:nvCxnSpPr>
        <p:spPr>
          <a:xfrm>
            <a:off x="4657566" y="3376560"/>
            <a:ext cx="678155" cy="8574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5B158186-2D45-05BB-FB12-C6A12036B54C}"/>
              </a:ext>
            </a:extLst>
          </p:cNvPr>
          <p:cNvCxnSpPr>
            <a:cxnSpLocks/>
            <a:stCxn id="4" idx="3"/>
            <a:endCxn id="7" idx="1"/>
          </p:cNvCxnSpPr>
          <p:nvPr/>
        </p:nvCxnSpPr>
        <p:spPr>
          <a:xfrm>
            <a:off x="4657566" y="3376560"/>
            <a:ext cx="3490706" cy="19633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F8CD3DE3-F75F-413D-39C6-4635C4F0392F}"/>
              </a:ext>
            </a:extLst>
          </p:cNvPr>
          <p:cNvCxnSpPr>
            <a:cxnSpLocks/>
            <a:stCxn id="4" idx="3"/>
            <a:endCxn id="6" idx="1"/>
          </p:cNvCxnSpPr>
          <p:nvPr/>
        </p:nvCxnSpPr>
        <p:spPr>
          <a:xfrm>
            <a:off x="4657566" y="3376560"/>
            <a:ext cx="3077764" cy="2358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F5C91D9-FEAB-C007-9CA5-4E3FEEE544B9}"/>
              </a:ext>
            </a:extLst>
          </p:cNvPr>
          <p:cNvCxnSpPr>
            <a:cxnSpLocks/>
            <a:stCxn id="5" idx="3"/>
            <a:endCxn id="6" idx="1"/>
          </p:cNvCxnSpPr>
          <p:nvPr/>
        </p:nvCxnSpPr>
        <p:spPr>
          <a:xfrm flipV="1">
            <a:off x="6212432" y="3612386"/>
            <a:ext cx="1522898" cy="12198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1D4D919-FEE7-5CB3-D5E5-D2B5D510D7EE}"/>
              </a:ext>
            </a:extLst>
          </p:cNvPr>
          <p:cNvCxnSpPr>
            <a:cxnSpLocks/>
            <a:stCxn id="5" idx="3"/>
            <a:endCxn id="7" idx="1"/>
          </p:cNvCxnSpPr>
          <p:nvPr/>
        </p:nvCxnSpPr>
        <p:spPr>
          <a:xfrm>
            <a:off x="6212432" y="4832243"/>
            <a:ext cx="1935840" cy="5076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5A835386-E84A-F672-3605-A104A3432185}"/>
              </a:ext>
            </a:extLst>
          </p:cNvPr>
          <p:cNvSpPr/>
          <p:nvPr/>
        </p:nvSpPr>
        <p:spPr>
          <a:xfrm>
            <a:off x="2467476" y="5194991"/>
            <a:ext cx="1458576" cy="11964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Facilitate interface to existing codes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26767167-53DC-5172-FE16-63739E934C05}"/>
              </a:ext>
            </a:extLst>
          </p:cNvPr>
          <p:cNvCxnSpPr>
            <a:stCxn id="6" idx="2"/>
            <a:endCxn id="7" idx="0"/>
          </p:cNvCxnSpPr>
          <p:nvPr/>
        </p:nvCxnSpPr>
        <p:spPr>
          <a:xfrm>
            <a:off x="9349877" y="4489810"/>
            <a:ext cx="80347" cy="25186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294FEB13-68E6-AD56-2FC9-122A53E2FA7A}"/>
              </a:ext>
            </a:extLst>
          </p:cNvPr>
          <p:cNvCxnSpPr>
            <a:cxnSpLocks/>
            <a:stCxn id="13" idx="0"/>
            <a:endCxn id="4" idx="2"/>
          </p:cNvCxnSpPr>
          <p:nvPr/>
        </p:nvCxnSpPr>
        <p:spPr>
          <a:xfrm flipV="1">
            <a:off x="3196764" y="3974804"/>
            <a:ext cx="413164" cy="12201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8861E211-FC92-968F-4A22-F0FE5F88D475}"/>
              </a:ext>
            </a:extLst>
          </p:cNvPr>
          <p:cNvCxnSpPr>
            <a:stCxn id="13" idx="3"/>
            <a:endCxn id="7" idx="1"/>
          </p:cNvCxnSpPr>
          <p:nvPr/>
        </p:nvCxnSpPr>
        <p:spPr>
          <a:xfrm flipV="1">
            <a:off x="3926052" y="5339915"/>
            <a:ext cx="4222220" cy="4533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03135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B14638-4C8A-8373-707F-027CE6DE6D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Goals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6EFDA3-88D0-D511-E3F7-625B340A0A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cs typeface="Calibri"/>
              </a:rPr>
              <a:t>Use pythonic patterns, built-ins, and existing libraries as much as possible</a:t>
            </a:r>
          </a:p>
          <a:p>
            <a:r>
              <a:rPr lang="en-US" dirty="0">
                <a:cs typeface="Calibri"/>
              </a:rPr>
              <a:t>Through Leveraging existing off-the-shelf (AI/ML) technology and best practices for code development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>
                <a:cs typeface="Calibri"/>
              </a:rPr>
              <a:t>Use well vetted tools that can do Automatic Differentiation (AD)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>
                <a:cs typeface="Calibri"/>
              </a:rPr>
              <a:t>Reduce the time to code development both to upgrade existing code and to modify it to expand it capability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>
                <a:cs typeface="Calibri"/>
              </a:rPr>
              <a:t>Improve robustness of the tool chain due to the above benefits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>
                <a:cs typeface="Calibri"/>
              </a:rPr>
              <a:t>Speed up the CPU time to solutions due to Code generation/ Computational acceleration</a:t>
            </a:r>
          </a:p>
          <a:p>
            <a:r>
              <a:rPr lang="en-US" dirty="0"/>
              <a:t>Delivery of analysis! Not tool development</a:t>
            </a:r>
          </a:p>
        </p:txBody>
      </p:sp>
    </p:spTree>
    <p:extLst>
      <p:ext uri="{BB962C8B-B14F-4D97-AF65-F5344CB8AC3E}">
        <p14:creationId xmlns:p14="http://schemas.microsoft.com/office/powerpoint/2010/main" val="37071155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Freeform 41">
            <a:extLst>
              <a:ext uri="{FF2B5EF4-FFF2-40B4-BE49-F238E27FC236}">
                <a16:creationId xmlns:a16="http://schemas.microsoft.com/office/drawing/2014/main" id="{8A4978F4-A867-51F3-6668-8967EBC39DE2}"/>
              </a:ext>
            </a:extLst>
          </p:cNvPr>
          <p:cNvSpPr/>
          <p:nvPr/>
        </p:nvSpPr>
        <p:spPr>
          <a:xfrm>
            <a:off x="4261099" y="1690688"/>
            <a:ext cx="7241059" cy="4868562"/>
          </a:xfrm>
          <a:custGeom>
            <a:avLst/>
            <a:gdLst>
              <a:gd name="connsiteX0" fmla="*/ 2829697 w 7241059"/>
              <a:gd name="connsiteY0" fmla="*/ 0 h 4868562"/>
              <a:gd name="connsiteX1" fmla="*/ 2829697 w 7241059"/>
              <a:gd name="connsiteY1" fmla="*/ 2619633 h 4868562"/>
              <a:gd name="connsiteX2" fmla="*/ 0 w 7241059"/>
              <a:gd name="connsiteY2" fmla="*/ 2619633 h 4868562"/>
              <a:gd name="connsiteX3" fmla="*/ 0 w 7241059"/>
              <a:gd name="connsiteY3" fmla="*/ 2434281 h 4868562"/>
              <a:gd name="connsiteX4" fmla="*/ 0 w 7241059"/>
              <a:gd name="connsiteY4" fmla="*/ 4868562 h 4868562"/>
              <a:gd name="connsiteX5" fmla="*/ 123567 w 7241059"/>
              <a:gd name="connsiteY5" fmla="*/ 4868562 h 4868562"/>
              <a:gd name="connsiteX6" fmla="*/ 7241059 w 7241059"/>
              <a:gd name="connsiteY6" fmla="*/ 4868562 h 4868562"/>
              <a:gd name="connsiteX7" fmla="*/ 7241059 w 7241059"/>
              <a:gd name="connsiteY7" fmla="*/ 0 h 4868562"/>
              <a:gd name="connsiteX8" fmla="*/ 7080421 w 7241059"/>
              <a:gd name="connsiteY8" fmla="*/ 0 h 4868562"/>
              <a:gd name="connsiteX9" fmla="*/ 2829697 w 7241059"/>
              <a:gd name="connsiteY9" fmla="*/ 0 h 4868562"/>
              <a:gd name="connsiteX0" fmla="*/ 2829697 w 7241059"/>
              <a:gd name="connsiteY0" fmla="*/ 0 h 4868562"/>
              <a:gd name="connsiteX1" fmla="*/ 2829697 w 7241059"/>
              <a:gd name="connsiteY1" fmla="*/ 2619633 h 4868562"/>
              <a:gd name="connsiteX2" fmla="*/ 0 w 7241059"/>
              <a:gd name="connsiteY2" fmla="*/ 2619633 h 4868562"/>
              <a:gd name="connsiteX3" fmla="*/ 0 w 7241059"/>
              <a:gd name="connsiteY3" fmla="*/ 2656702 h 4868562"/>
              <a:gd name="connsiteX4" fmla="*/ 0 w 7241059"/>
              <a:gd name="connsiteY4" fmla="*/ 4868562 h 4868562"/>
              <a:gd name="connsiteX5" fmla="*/ 123567 w 7241059"/>
              <a:gd name="connsiteY5" fmla="*/ 4868562 h 4868562"/>
              <a:gd name="connsiteX6" fmla="*/ 7241059 w 7241059"/>
              <a:gd name="connsiteY6" fmla="*/ 4868562 h 4868562"/>
              <a:gd name="connsiteX7" fmla="*/ 7241059 w 7241059"/>
              <a:gd name="connsiteY7" fmla="*/ 0 h 4868562"/>
              <a:gd name="connsiteX8" fmla="*/ 7080421 w 7241059"/>
              <a:gd name="connsiteY8" fmla="*/ 0 h 4868562"/>
              <a:gd name="connsiteX9" fmla="*/ 2829697 w 7241059"/>
              <a:gd name="connsiteY9" fmla="*/ 0 h 4868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241059" h="4868562">
                <a:moveTo>
                  <a:pt x="2829697" y="0"/>
                </a:moveTo>
                <a:lnTo>
                  <a:pt x="2829697" y="2619633"/>
                </a:lnTo>
                <a:lnTo>
                  <a:pt x="0" y="2619633"/>
                </a:lnTo>
                <a:lnTo>
                  <a:pt x="0" y="2656702"/>
                </a:lnTo>
                <a:lnTo>
                  <a:pt x="0" y="4868562"/>
                </a:lnTo>
                <a:lnTo>
                  <a:pt x="123567" y="4868562"/>
                </a:lnTo>
                <a:lnTo>
                  <a:pt x="7241059" y="4868562"/>
                </a:lnTo>
                <a:lnTo>
                  <a:pt x="7241059" y="0"/>
                </a:lnTo>
                <a:lnTo>
                  <a:pt x="7080421" y="0"/>
                </a:lnTo>
                <a:lnTo>
                  <a:pt x="2829697" y="0"/>
                </a:lnTo>
                <a:close/>
              </a:path>
            </a:pathLst>
          </a:custGeom>
          <a:noFill/>
          <a:ln w="57150">
            <a:solidFill>
              <a:schemeClr val="accent6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E89C3A4-0F1B-40C9-363B-1DAA1C18C0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DRY organization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86B6600-BFA8-1417-DE3C-C5D0E26597BB}"/>
              </a:ext>
            </a:extLst>
          </p:cNvPr>
          <p:cNvSpPr/>
          <p:nvPr/>
        </p:nvSpPr>
        <p:spPr>
          <a:xfrm>
            <a:off x="1524000" y="1862359"/>
            <a:ext cx="4572000" cy="55826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Condor model layer: what users write to describe model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AA542F1-FF77-C5A9-9D70-047F16C91770}"/>
              </a:ext>
            </a:extLst>
          </p:cNvPr>
          <p:cNvSpPr/>
          <p:nvPr/>
        </p:nvSpPr>
        <p:spPr>
          <a:xfrm>
            <a:off x="1527208" y="2883999"/>
            <a:ext cx="4572000" cy="11430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Implementation layer: interface between condor model; generates everything needed to call numerical solver/perform numerical evaluation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E00F06E-6CF6-7903-DE98-179C4280EE97}"/>
              </a:ext>
            </a:extLst>
          </p:cNvPr>
          <p:cNvSpPr/>
          <p:nvPr/>
        </p:nvSpPr>
        <p:spPr>
          <a:xfrm>
            <a:off x="1524000" y="4470965"/>
            <a:ext cx="4572000" cy="107322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solver layer: (numerical) </a:t>
            </a:r>
            <a:r>
              <a:rPr lang="en-US" dirty="0" err="1"/>
              <a:t>algorithm+code</a:t>
            </a:r>
            <a:r>
              <a:rPr lang="en-US" dirty="0"/>
              <a:t> for most models, e.g., Newton’s method, IPOPT, SGM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0AD407C-9CAF-104E-7F6D-92C86F519501}"/>
              </a:ext>
            </a:extLst>
          </p:cNvPr>
          <p:cNvSpPr/>
          <p:nvPr/>
        </p:nvSpPr>
        <p:spPr>
          <a:xfrm>
            <a:off x="7865586" y="2254075"/>
            <a:ext cx="3177941" cy="55826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Backend: </a:t>
            </a:r>
            <a:r>
              <a:rPr lang="en-US" dirty="0" err="1">
                <a:solidFill>
                  <a:schemeClr val="accent6"/>
                </a:solidFill>
              </a:rPr>
              <a:t>casadi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07FB76C-A80A-7B86-5F60-E1EB67317088}"/>
              </a:ext>
            </a:extLst>
          </p:cNvPr>
          <p:cNvSpPr/>
          <p:nvPr/>
        </p:nvSpPr>
        <p:spPr>
          <a:xfrm>
            <a:off x="7881629" y="2866386"/>
            <a:ext cx="3177941" cy="90614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represent elements from fields (i.e., inputs, outputs) and basic expressions (“symbols”)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253DFE0-78B3-6F91-A10F-B607F925BE43}"/>
              </a:ext>
            </a:extLst>
          </p:cNvPr>
          <p:cNvSpPr/>
          <p:nvPr/>
        </p:nvSpPr>
        <p:spPr>
          <a:xfrm>
            <a:off x="7865586" y="3826571"/>
            <a:ext cx="3177941" cy="119955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Represent models as “advanced” expressions (e.g., </a:t>
            </a:r>
            <a:r>
              <a:rPr lang="en-US" dirty="0" err="1"/>
              <a:t>casadi.callback</a:t>
            </a:r>
            <a:r>
              <a:rPr lang="en-US" dirty="0"/>
              <a:t>, </a:t>
            </a:r>
            <a:r>
              <a:rPr lang="en-US" dirty="0" err="1"/>
              <a:t>aesara.op</a:t>
            </a:r>
            <a:r>
              <a:rPr lang="en-US" dirty="0"/>
              <a:t>) with partial derivative definitions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94405F6-7914-07ED-FA37-D3680FE1693A}"/>
              </a:ext>
            </a:extLst>
          </p:cNvPr>
          <p:cNvSpPr/>
          <p:nvPr/>
        </p:nvSpPr>
        <p:spPr>
          <a:xfrm>
            <a:off x="7865586" y="5080173"/>
            <a:ext cx="3177941" cy="66871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propagate (symbolic) derivatives through expressions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EDD4EE2-58B0-4B6E-6C92-7D2FF37688E9}"/>
              </a:ext>
            </a:extLst>
          </p:cNvPr>
          <p:cNvSpPr/>
          <p:nvPr/>
        </p:nvSpPr>
        <p:spPr>
          <a:xfrm>
            <a:off x="7865586" y="5802936"/>
            <a:ext cx="3177941" cy="55826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Callable for numerical evaluation 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B20BE4F-FE2B-93B7-B281-45EC514AE0C4}"/>
              </a:ext>
            </a:extLst>
          </p:cNvPr>
          <p:cNvCxnSpPr>
            <a:cxnSpLocks/>
            <a:stCxn id="4" idx="3"/>
            <a:endCxn id="8" idx="1"/>
          </p:cNvCxnSpPr>
          <p:nvPr/>
        </p:nvCxnSpPr>
        <p:spPr>
          <a:xfrm>
            <a:off x="6096000" y="2141492"/>
            <a:ext cx="1785629" cy="1177964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1E6BA22-9367-5EF9-2824-5DA04E2C89AE}"/>
              </a:ext>
            </a:extLst>
          </p:cNvPr>
          <p:cNvCxnSpPr>
            <a:cxnSpLocks/>
            <a:stCxn id="4" idx="3"/>
            <a:endCxn id="9" idx="1"/>
          </p:cNvCxnSpPr>
          <p:nvPr/>
        </p:nvCxnSpPr>
        <p:spPr>
          <a:xfrm>
            <a:off x="6096000" y="2141492"/>
            <a:ext cx="1769586" cy="2284858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69FF8452-B56E-517D-50DA-7FF5795676E6}"/>
              </a:ext>
            </a:extLst>
          </p:cNvPr>
          <p:cNvCxnSpPr>
            <a:cxnSpLocks/>
            <a:stCxn id="4" idx="2"/>
            <a:endCxn id="5" idx="0"/>
          </p:cNvCxnSpPr>
          <p:nvPr/>
        </p:nvCxnSpPr>
        <p:spPr>
          <a:xfrm>
            <a:off x="3810000" y="2420625"/>
            <a:ext cx="3208" cy="46337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2F6C259E-0A25-D926-EC92-22F22CFA03D2}"/>
              </a:ext>
            </a:extLst>
          </p:cNvPr>
          <p:cNvCxnSpPr>
            <a:cxnSpLocks/>
            <a:stCxn id="6" idx="0"/>
            <a:endCxn id="5" idx="2"/>
          </p:cNvCxnSpPr>
          <p:nvPr/>
        </p:nvCxnSpPr>
        <p:spPr>
          <a:xfrm flipV="1">
            <a:off x="3810000" y="4026999"/>
            <a:ext cx="3208" cy="44396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4D5644F0-F479-69A6-831B-5A45CD21EBC0}"/>
              </a:ext>
            </a:extLst>
          </p:cNvPr>
          <p:cNvCxnSpPr>
            <a:cxnSpLocks/>
            <a:stCxn id="10" idx="1"/>
            <a:endCxn id="5" idx="3"/>
          </p:cNvCxnSpPr>
          <p:nvPr/>
        </p:nvCxnSpPr>
        <p:spPr>
          <a:xfrm flipH="1" flipV="1">
            <a:off x="6099208" y="3455499"/>
            <a:ext cx="1766378" cy="1959033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EA36C5F9-CBBC-4310-ED27-AC3773D332BE}"/>
              </a:ext>
            </a:extLst>
          </p:cNvPr>
          <p:cNvCxnSpPr>
            <a:cxnSpLocks/>
            <a:stCxn id="11" idx="1"/>
            <a:endCxn id="5" idx="3"/>
          </p:cNvCxnSpPr>
          <p:nvPr/>
        </p:nvCxnSpPr>
        <p:spPr>
          <a:xfrm flipH="1" flipV="1">
            <a:off x="6099208" y="3455499"/>
            <a:ext cx="1766378" cy="2626570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31FA07CC-CC39-435E-DCE2-69CA3FF32E9E}"/>
              </a:ext>
            </a:extLst>
          </p:cNvPr>
          <p:cNvCxnSpPr>
            <a:cxnSpLocks/>
            <a:stCxn id="5" idx="3"/>
            <a:endCxn id="9" idx="1"/>
          </p:cNvCxnSpPr>
          <p:nvPr/>
        </p:nvCxnSpPr>
        <p:spPr>
          <a:xfrm>
            <a:off x="6099208" y="3455499"/>
            <a:ext cx="1766378" cy="970851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62747C9C-4261-4877-4283-B006200025A1}"/>
              </a:ext>
            </a:extLst>
          </p:cNvPr>
          <p:cNvCxnSpPr>
            <a:cxnSpLocks/>
            <a:stCxn id="11" idx="1"/>
            <a:endCxn id="6" idx="3"/>
          </p:cNvCxnSpPr>
          <p:nvPr/>
        </p:nvCxnSpPr>
        <p:spPr>
          <a:xfrm flipH="1" flipV="1">
            <a:off x="6096000" y="5007580"/>
            <a:ext cx="1769586" cy="1074489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97067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8ED72A-EEC7-6FA7-3162-A2C0786615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Backend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582A0D-875E-1205-4384-5ADCE0637C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Currently using </a:t>
            </a:r>
            <a:r>
              <a:rPr lang="en-US" dirty="0" err="1"/>
              <a:t>casadi</a:t>
            </a:r>
            <a:r>
              <a:rPr lang="en-US" dirty="0"/>
              <a:t> because it ships with all required functionality:</a:t>
            </a:r>
          </a:p>
          <a:p>
            <a:pPr lvl="1"/>
            <a:r>
              <a:rPr lang="en-US" dirty="0"/>
              <a:t>Easily represent symbolic elements, condor Models, and expressions</a:t>
            </a:r>
          </a:p>
          <a:p>
            <a:pPr lvl="1"/>
            <a:r>
              <a:rPr lang="en-US" dirty="0"/>
              <a:t>Propagate derivatives through symbolic expression tree</a:t>
            </a:r>
          </a:p>
          <a:p>
            <a:pPr lvl="1"/>
            <a:r>
              <a:rPr lang="en-US" dirty="0"/>
              <a:t>Generate C code for numerical evaluation of expression tree</a:t>
            </a:r>
          </a:p>
          <a:p>
            <a:pPr lvl="1"/>
            <a:r>
              <a:rPr lang="en-US" dirty="0"/>
              <a:t>Provides interfaces to IPOPT solvers at the C level</a:t>
            </a:r>
          </a:p>
          <a:p>
            <a:r>
              <a:rPr lang="en-US" dirty="0"/>
              <a:t>Other backends (e.g., </a:t>
            </a:r>
            <a:r>
              <a:rPr lang="en-US" dirty="0" err="1"/>
              <a:t>SymPy</a:t>
            </a:r>
            <a:r>
              <a:rPr lang="en-US" dirty="0"/>
              <a:t>, </a:t>
            </a:r>
            <a:r>
              <a:rPr lang="en-US" dirty="0" err="1"/>
              <a:t>Aesara</a:t>
            </a:r>
            <a:r>
              <a:rPr lang="en-US" dirty="0"/>
              <a:t>, </a:t>
            </a:r>
            <a:r>
              <a:rPr lang="en-US" dirty="0" err="1"/>
              <a:t>etc</a:t>
            </a:r>
            <a:r>
              <a:rPr lang="en-US" dirty="0"/>
              <a:t>) could be used, but some of the required functionality may need to be developed</a:t>
            </a:r>
          </a:p>
          <a:p>
            <a:r>
              <a:rPr lang="en-US" dirty="0"/>
              <a:t>To use a new backend, new implementation layer will be required to generate </a:t>
            </a:r>
            <a:r>
              <a:rPr lang="en-US" dirty="0" err="1"/>
              <a:t>callables</a:t>
            </a:r>
            <a:r>
              <a:rPr lang="en-US" dirty="0"/>
              <a:t> for model (and derivatives) to pass to solvers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21627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30822</TotalTime>
  <Words>1885</Words>
  <Application>Microsoft Macintosh PowerPoint</Application>
  <PresentationFormat>Widescreen</PresentationFormat>
  <Paragraphs>223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Andale Mono</vt:lpstr>
      <vt:lpstr>Arial</vt:lpstr>
      <vt:lpstr>Calibri</vt:lpstr>
      <vt:lpstr>Calibri Light</vt:lpstr>
      <vt:lpstr>Times New Roman</vt:lpstr>
      <vt:lpstr>Office Theme</vt:lpstr>
      <vt:lpstr>Condor</vt:lpstr>
      <vt:lpstr>Motivation</vt:lpstr>
      <vt:lpstr>If you could start from “scratch,” what would you do?</vt:lpstr>
      <vt:lpstr>Documentation-driven design</vt:lpstr>
      <vt:lpstr>Decide how user code should look then make it possible</vt:lpstr>
      <vt:lpstr>First draft</vt:lpstr>
      <vt:lpstr>Goals</vt:lpstr>
      <vt:lpstr>DRY organization</vt:lpstr>
      <vt:lpstr>Backend</vt:lpstr>
      <vt:lpstr>Layer boundaries</vt:lpstr>
      <vt:lpstr>The Model layer</vt:lpstr>
      <vt:lpstr>The Model layer</vt:lpstr>
      <vt:lpstr>Model definitions are symbolic</vt:lpstr>
      <vt:lpstr>Open questions/tasks</vt:lpstr>
      <vt:lpstr>Future work with more developers</vt:lpstr>
      <vt:lpstr>Performance Considerations for Trajectory</vt:lpstr>
      <vt:lpstr>Gascon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Condor</dc:title>
  <dc:creator>Margolis, Benjamin W. (ARC-AA)</dc:creator>
  <cp:lastModifiedBy>Margolis, Benjamin W. (ARC-AA)</cp:lastModifiedBy>
  <cp:revision>99</cp:revision>
  <dcterms:created xsi:type="dcterms:W3CDTF">2023-07-09T17:45:53Z</dcterms:created>
  <dcterms:modified xsi:type="dcterms:W3CDTF">2023-11-06T23:35:17Z</dcterms:modified>
</cp:coreProperties>
</file>