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3" r:id="rId4"/>
    <p:sldMasterId id="2147483677" r:id="rId5"/>
  </p:sldMasterIdLst>
  <p:notesMasterIdLst>
    <p:notesMasterId r:id="rId8"/>
  </p:notesMasterIdLst>
  <p:handoutMasterIdLst>
    <p:handoutMasterId r:id="rId9"/>
  </p:handoutMasterIdLst>
  <p:sldIdLst>
    <p:sldId id="268" r:id="rId6"/>
    <p:sldId id="269" r:id="rId7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84D2E67-7402-42F3-9F32-C8370D9C0E6D}">
          <p14:sldIdLst/>
        </p14:section>
        <p14:section name="Untitled Section" id="{B0E2A3F2-3051-4578-9CF2-FAC07A1286BD}">
          <p14:sldIdLst>
            <p14:sldId id="268"/>
            <p14:sldId id="269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E4B3"/>
    <a:srgbClr val="00589E"/>
    <a:srgbClr val="336600"/>
    <a:srgbClr val="2854A3"/>
    <a:srgbClr val="D4F991"/>
    <a:srgbClr val="FFFFFF"/>
    <a:srgbClr val="0057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98" d="100"/>
          <a:sy n="98" d="100"/>
        </p:scale>
        <p:origin x="31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38CE3CE-7885-5440-B7D2-D1C38EEABC2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EAEB30-D659-F04F-8BCA-7E5755820E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860766-B385-064C-89E0-D696CB68EF1E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4C23E2-02F7-644F-99F5-08AC3BA5EA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674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EAC332E-8893-FE4E-9A25-93BB30EFA0DA}" type="datetimeFigureOut">
              <a:rPr lang="en-US" smtClean="0"/>
              <a:t>5/5/2021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17A1DD-B70C-B048-99CA-ED85422872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75077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Save files as (westeroes_baseline_xlsx_workflow_part1.jpg)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17A1DD-B70C-B048-99CA-ED854228726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4762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Save files as (westeroes_baseline_xlsx_workflow_part2.jpg)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B17A1DD-B70C-B048-99CA-ED854228726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2015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iasa.ac.at/staff/huppmann" TargetMode="External"/><Relationship Id="rId2" Type="http://schemas.openxmlformats.org/officeDocument/2006/relationships/hyperlink" Target="mailto:huppmann@iiasa.ac.at" TargetMode="External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iasa.ac.at/staff/huppmann" TargetMode="External"/><Relationship Id="rId2" Type="http://schemas.openxmlformats.org/officeDocument/2006/relationships/hyperlink" Target="mailto:huppmann@iiasa.ac.at" TargetMode="External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hyperlink" Target="https://creativecommons.org/licenses/by/4.0/" TargetMode="Externa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33CA68-8BFC-2E4B-9706-CD8F1F39840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GB"/>
              <a:t>Click to </a:t>
            </a:r>
            <a:r>
              <a:rPr lang="en-GB" noProof="0"/>
              <a:t>edit</a:t>
            </a:r>
            <a:r>
              <a:rPr lang="en-GB"/>
              <a:t> title</a:t>
            </a:r>
          </a:p>
        </p:txBody>
      </p:sp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CE152937-DA5F-AD4E-8DC4-ADED40C520B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590550" y="3417888"/>
            <a:ext cx="11229935" cy="1535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lang="en-GB" dirty="0"/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noProof="0"/>
              <a:t>Click to edit subtitle</a:t>
            </a:r>
          </a:p>
        </p:txBody>
      </p:sp>
      <p:sp>
        <p:nvSpPr>
          <p:cNvPr id="22" name="Textplatzhalter 21">
            <a:extLst>
              <a:ext uri="{FF2B5EF4-FFF2-40B4-BE49-F238E27FC236}">
                <a16:creationId xmlns:a16="http://schemas.microsoft.com/office/drawing/2014/main" id="{B1D1861B-F743-E74C-A3DE-0E6A3FE4B4F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551" y="5356226"/>
            <a:ext cx="11229933" cy="663575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 algn="r">
              <a:buNone/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r>
              <a:rPr lang="en-GB" noProof="0"/>
              <a:t>Click to edit name and conference/location</a:t>
            </a:r>
          </a:p>
        </p:txBody>
      </p:sp>
    </p:spTree>
    <p:extLst>
      <p:ext uri="{BB962C8B-B14F-4D97-AF65-F5344CB8AC3E}">
        <p14:creationId xmlns:p14="http://schemas.microsoft.com/office/powerpoint/2010/main" val="2908937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7E3388-EF85-F643-AD65-3CF9C9E688E7}"/>
              </a:ext>
            </a:extLst>
          </p:cNvPr>
          <p:cNvSpPr txBox="1"/>
          <p:nvPr userDrawn="1"/>
        </p:nvSpPr>
        <p:spPr>
          <a:xfrm>
            <a:off x="3902268" y="5007428"/>
            <a:ext cx="7968885" cy="1482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0" rIns="36000" bIns="0" numCol="1" anchor="t" anchorCtr="0" compatLnSpc="1">
            <a:prstTxWarp prst="textNoShape">
              <a:avLst/>
            </a:prstTxWarp>
          </a:bodyPr>
          <a:lstStyle>
            <a:lvl1pPr marL="0" indent="0" eaLnBrk="0" hangingPunct="0">
              <a:spcBef>
                <a:spcPct val="20000"/>
              </a:spcBef>
              <a:buFontTx/>
              <a:buNone/>
              <a:defRPr sz="1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/>
              <a:buChar char="•"/>
              <a:defRPr sz="2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2pPr>
            <a:lvl3pPr marL="806450" indent="-228600" eaLnBrk="0" hangingPunct="0">
              <a:spcBef>
                <a:spcPct val="20000"/>
              </a:spcBef>
              <a:buSzPct val="100000"/>
              <a:buFont typeface="Wingdings" charset="2"/>
              <a:buChar char="²"/>
              <a:defRPr sz="2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9pPr>
          </a:lstStyle>
          <a:p>
            <a:pPr lvl="0" algn="r"/>
            <a:r>
              <a:rPr lang="en-US" sz="16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Dr. Daniel Huppmann</a:t>
            </a:r>
          </a:p>
          <a:p>
            <a:pPr lvl="0" algn="r"/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Research</a:t>
            </a:r>
            <a:r>
              <a:rPr lang="en-US" sz="1400" baseline="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 Scholar – Energy Program</a:t>
            </a:r>
            <a:endParaRPr lang="en-US" sz="1400">
              <a:solidFill>
                <a:schemeClr val="bg2">
                  <a:lumMod val="50000"/>
                </a:schemeClr>
              </a:solidFill>
              <a:latin typeface="+mj-lt"/>
              <a:cs typeface="Calibri"/>
            </a:endParaRPr>
          </a:p>
          <a:p>
            <a:pPr lvl="0" algn="r"/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International Institute for Applied Systems Analysis (IIASA)</a:t>
            </a:r>
            <a:b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</a:b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Laxenburg, Austria</a:t>
            </a:r>
          </a:p>
          <a:p>
            <a:pPr lvl="0" algn="r"/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  <a:hlinkClick r:id="rId2"/>
              </a:rPr>
              <a:t>huppmann@iiasa.ac.at</a:t>
            </a:r>
            <a:b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</a:br>
            <a:r>
              <a:rPr lang="en-US" sz="1400" u="sng">
                <a:solidFill>
                  <a:schemeClr val="bg2"/>
                </a:solidFill>
                <a:latin typeface="+mj-lt"/>
                <a:cs typeface="Calibri"/>
                <a:hlinkClick r:id="rId3"/>
              </a:rPr>
              <a:t>www.iiasa.ac.at/staff/huppmann</a:t>
            </a:r>
            <a:endParaRPr lang="en-US" sz="1400" u="sng">
              <a:solidFill>
                <a:schemeClr val="bg2"/>
              </a:solidFill>
              <a:latin typeface="+mj-lt"/>
              <a:cs typeface="Calibri"/>
            </a:endParaRPr>
          </a:p>
          <a:p>
            <a:pPr lvl="0" algn="r"/>
            <a:endParaRPr lang="en-US" sz="1600">
              <a:solidFill>
                <a:schemeClr val="bg2"/>
              </a:solidFill>
              <a:latin typeface="+mj-lt"/>
              <a:cs typeface="Calibri"/>
            </a:endParaRPr>
          </a:p>
          <a:p>
            <a:pPr lvl="0" algn="r"/>
            <a:endParaRPr lang="en-US" sz="1600">
              <a:solidFill>
                <a:schemeClr val="bg2"/>
              </a:solidFill>
              <a:latin typeface="+mj-lt"/>
              <a:cs typeface="Calibri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DD1A46A0-1D3A-974A-BD7A-3938E125182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91064" y="2757858"/>
            <a:ext cx="7968885" cy="6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0" lvl="0" indent="0" eaLnBrk="0" hangingPunct="0">
              <a:spcBef>
                <a:spcPct val="20000"/>
              </a:spcBef>
              <a:buSzPct val="80000"/>
              <a:buNone/>
              <a:defRPr sz="2400" i="1">
                <a:solidFill>
                  <a:srgbClr val="003399"/>
                </a:solidFill>
                <a:latin typeface="Cambria"/>
                <a:cs typeface="Cambria"/>
              </a:defRPr>
            </a:lvl1pPr>
            <a:lvl2pPr marL="534988" indent="-344488" eaLnBrk="0" hangingPunct="0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2200">
                <a:latin typeface="Calibri"/>
                <a:cs typeface="Calibri"/>
              </a:defRPr>
            </a:lvl2pPr>
            <a:lvl3pPr marL="446088" indent="-179388" defTabSz="895350" eaLnBrk="0" hangingPunct="0">
              <a:spcBef>
                <a:spcPct val="20000"/>
              </a:spcBef>
              <a:buSzPct val="80000"/>
              <a:buFont typeface="Arial"/>
              <a:buChar char="•"/>
              <a:defRPr sz="2000">
                <a:latin typeface="Calibri"/>
                <a:cs typeface="Calibri"/>
              </a:defRPr>
            </a:lvl3pPr>
            <a:lvl4pPr marL="714375" indent="-357188" defTabSz="714375" eaLnBrk="0" hangingPunct="0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2000">
                <a:latin typeface="Calibri"/>
                <a:cs typeface="Calibri"/>
              </a:defRPr>
            </a:lvl4pPr>
            <a:lvl5pPr marL="1082675" indent="-228600" eaLnBrk="0" hangingPunct="0">
              <a:spcBef>
                <a:spcPct val="20000"/>
              </a:spcBef>
              <a:buChar char="»"/>
              <a:defRPr sz="1000">
                <a:latin typeface="Calibri"/>
                <a:cs typeface="Calibri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9pPr>
          </a:lstStyle>
          <a:p>
            <a:pPr lvl="0"/>
            <a:r>
              <a:rPr lang="en-US" sz="2400">
                <a:solidFill>
                  <a:schemeClr val="tx2"/>
                </a:solidFill>
              </a:rPr>
              <a:t>Thank you very much for your attention!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768A17E-D251-C544-BA8D-5422A37835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1064" y="3435794"/>
            <a:ext cx="7493000" cy="1451892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/>
            </a:lvl1pPr>
          </a:lstStyle>
          <a:p>
            <a:r>
              <a:rPr lang="en-US"/>
              <a:t>Click to add more information</a:t>
            </a:r>
            <a:r>
              <a:rPr lang="is-IS"/>
              <a:t>…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8267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s slide - CC BY 4.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87E3388-EF85-F643-AD65-3CF9C9E688E7}"/>
              </a:ext>
            </a:extLst>
          </p:cNvPr>
          <p:cNvSpPr txBox="1"/>
          <p:nvPr userDrawn="1"/>
        </p:nvSpPr>
        <p:spPr>
          <a:xfrm>
            <a:off x="3902268" y="4757055"/>
            <a:ext cx="7968885" cy="1256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0" rIns="36000" bIns="0" numCol="1" anchor="t" anchorCtr="0" compatLnSpc="1">
            <a:prstTxWarp prst="textNoShape">
              <a:avLst/>
            </a:prstTxWarp>
          </a:bodyPr>
          <a:lstStyle>
            <a:lvl1pPr marL="0" indent="0" eaLnBrk="0" hangingPunct="0">
              <a:spcBef>
                <a:spcPct val="20000"/>
              </a:spcBef>
              <a:buFontTx/>
              <a:buNone/>
              <a:defRPr sz="1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/>
              <a:buChar char="•"/>
              <a:defRPr sz="2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2pPr>
            <a:lvl3pPr marL="806450" indent="-228600" eaLnBrk="0" hangingPunct="0">
              <a:spcBef>
                <a:spcPct val="20000"/>
              </a:spcBef>
              <a:buSzPct val="100000"/>
              <a:buFont typeface="Wingdings" charset="2"/>
              <a:buChar char="²"/>
              <a:defRPr sz="28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4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400">
                <a:solidFill>
                  <a:srgbClr val="003399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9pPr>
          </a:lstStyle>
          <a:p>
            <a:pPr lvl="0" algn="r"/>
            <a:r>
              <a:rPr lang="en-US" sz="16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Dr. Daniel Huppmann</a:t>
            </a:r>
          </a:p>
          <a:p>
            <a:pPr lvl="0" algn="r"/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Research Scholar – Energy Program</a:t>
            </a:r>
          </a:p>
          <a:p>
            <a:pPr lvl="0" algn="r"/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International Institute for Applied Systems Analysis (IIASA)</a:t>
            </a:r>
            <a:b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</a:b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  <a:hlinkClick r:id="rId2"/>
              </a:rPr>
              <a:t>huppmann@iiasa.ac.at</a:t>
            </a:r>
            <a:b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</a:br>
            <a:r>
              <a:rPr lang="en-US" sz="1400" u="sng">
                <a:solidFill>
                  <a:schemeClr val="bg2"/>
                </a:solidFill>
                <a:latin typeface="+mj-lt"/>
                <a:cs typeface="Calibri"/>
                <a:hlinkClick r:id="rId3"/>
              </a:rPr>
              <a:t>www.iiasa.ac.at/staff/huppmann</a:t>
            </a:r>
            <a:endParaRPr lang="en-US" sz="1400" u="sng">
              <a:solidFill>
                <a:schemeClr val="bg2"/>
              </a:solidFill>
              <a:latin typeface="+mj-lt"/>
              <a:cs typeface="Calibri"/>
            </a:endParaRPr>
          </a:p>
          <a:p>
            <a:pPr lvl="0" algn="r"/>
            <a:endParaRPr lang="en-US" sz="1600">
              <a:solidFill>
                <a:schemeClr val="bg2"/>
              </a:solidFill>
              <a:latin typeface="+mj-lt"/>
              <a:cs typeface="Calibri"/>
            </a:endParaRPr>
          </a:p>
          <a:p>
            <a:pPr lvl="0" algn="r"/>
            <a:endParaRPr lang="en-US" sz="1600">
              <a:solidFill>
                <a:schemeClr val="bg2"/>
              </a:solidFill>
              <a:latin typeface="+mj-lt"/>
              <a:cs typeface="Calibri"/>
            </a:endParaRPr>
          </a:p>
        </p:txBody>
      </p:sp>
      <p:sp>
        <p:nvSpPr>
          <p:cNvPr id="6" name="Rectangle 9">
            <a:extLst>
              <a:ext uri="{FF2B5EF4-FFF2-40B4-BE49-F238E27FC236}">
                <a16:creationId xmlns:a16="http://schemas.microsoft.com/office/drawing/2014/main" id="{DD1A46A0-1D3A-974A-BD7A-3938E125182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591064" y="2757858"/>
            <a:ext cx="7968885" cy="677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>
            <a:lvl1pPr marL="0" lvl="0" indent="0" eaLnBrk="0" hangingPunct="0">
              <a:spcBef>
                <a:spcPct val="20000"/>
              </a:spcBef>
              <a:buSzPct val="80000"/>
              <a:buNone/>
              <a:defRPr sz="2400" i="1">
                <a:solidFill>
                  <a:srgbClr val="003399"/>
                </a:solidFill>
                <a:latin typeface="Cambria"/>
                <a:cs typeface="Cambria"/>
              </a:defRPr>
            </a:lvl1pPr>
            <a:lvl2pPr marL="534988" indent="-344488" eaLnBrk="0" hangingPunct="0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2200">
                <a:latin typeface="Calibri"/>
                <a:cs typeface="Calibri"/>
              </a:defRPr>
            </a:lvl2pPr>
            <a:lvl3pPr marL="446088" indent="-179388" defTabSz="895350" eaLnBrk="0" hangingPunct="0">
              <a:spcBef>
                <a:spcPct val="20000"/>
              </a:spcBef>
              <a:buSzPct val="80000"/>
              <a:buFont typeface="Arial"/>
              <a:buChar char="•"/>
              <a:defRPr sz="2000">
                <a:latin typeface="Calibri"/>
                <a:cs typeface="Calibri"/>
              </a:defRPr>
            </a:lvl3pPr>
            <a:lvl4pPr marL="714375" indent="-357188" defTabSz="714375" eaLnBrk="0" hangingPunct="0">
              <a:spcBef>
                <a:spcPct val="20000"/>
              </a:spcBef>
              <a:buSzPct val="100000"/>
              <a:buFontTx/>
              <a:buBlip>
                <a:blip r:embed="rId4"/>
              </a:buBlip>
              <a:defRPr sz="2000">
                <a:latin typeface="Calibri"/>
                <a:cs typeface="Calibri"/>
              </a:defRPr>
            </a:lvl4pPr>
            <a:lvl5pPr marL="1082675" indent="-228600" eaLnBrk="0" hangingPunct="0">
              <a:spcBef>
                <a:spcPct val="20000"/>
              </a:spcBef>
              <a:buChar char="»"/>
              <a:defRPr sz="1000">
                <a:latin typeface="Calibri"/>
                <a:cs typeface="Calibri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har char="»"/>
              <a:defRPr sz="3200">
                <a:solidFill>
                  <a:srgbClr val="003399"/>
                </a:solidFill>
                <a:latin typeface="+mn-lt"/>
              </a:defRPr>
            </a:lvl9pPr>
          </a:lstStyle>
          <a:p>
            <a:pPr lvl="0"/>
            <a:r>
              <a:rPr lang="en-US" sz="2400">
                <a:solidFill>
                  <a:schemeClr val="tx2"/>
                </a:solidFill>
              </a:rPr>
              <a:t>Thank you very much for your attention!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8768A17E-D251-C544-BA8D-5422A378350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91064" y="3435795"/>
            <a:ext cx="7493000" cy="1243183"/>
          </a:xfrm>
          <a:prstGeom prst="rect">
            <a:avLst/>
          </a:prstGeom>
        </p:spPr>
        <p:txBody>
          <a:bodyPr lIns="36000" tIns="36000" rIns="36000" bIns="36000"/>
          <a:lstStyle>
            <a:lvl1pPr marL="0" indent="0">
              <a:buNone/>
              <a:defRPr/>
            </a:lvl1pPr>
          </a:lstStyle>
          <a:p>
            <a:r>
              <a:rPr lang="en-US"/>
              <a:t>Click to add more information</a:t>
            </a:r>
            <a:r>
              <a:rPr lang="is-IS"/>
              <a:t>…</a:t>
            </a:r>
            <a:endParaRPr lang="en-US"/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7CE6EA96-8E49-2940-934C-149BDDADB7B4}"/>
              </a:ext>
            </a:extLst>
          </p:cNvPr>
          <p:cNvSpPr/>
          <p:nvPr userDrawn="1"/>
        </p:nvSpPr>
        <p:spPr>
          <a:xfrm>
            <a:off x="4613314" y="6060351"/>
            <a:ext cx="6096000" cy="492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0" rIns="36000" bIns="0" numCol="1" anchor="t" anchorCtr="0" compatLnSpc="1">
            <a:prstTxWarp prst="textNoShape">
              <a:avLst/>
            </a:prstTxWarp>
          </a:bodyPr>
          <a:lstStyle/>
          <a:p>
            <a:pPr lvl="0" indent="0" algn="r" eaLnBrk="0" hangingPunct="0">
              <a:spcBef>
                <a:spcPct val="20000"/>
              </a:spcBef>
              <a:buFontTx/>
              <a:buNone/>
            </a:pP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This presentation is licensed under</a:t>
            </a:r>
            <a:b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</a:b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</a:rPr>
              <a:t>a </a:t>
            </a:r>
            <a:r>
              <a:rPr lang="en-US" sz="1400">
                <a:solidFill>
                  <a:schemeClr val="bg2">
                    <a:lumMod val="50000"/>
                  </a:schemeClr>
                </a:solidFill>
                <a:latin typeface="+mj-lt"/>
                <a:cs typeface="Calibri"/>
                <a:hlinkClick r:id="rId5"/>
              </a:rPr>
              <a:t>Creative Commons Attribution 4.0 International License </a:t>
            </a:r>
            <a:endParaRPr lang="en-US" sz="1400">
              <a:solidFill>
                <a:schemeClr val="bg2">
                  <a:lumMod val="50000"/>
                </a:schemeClr>
              </a:solidFill>
              <a:latin typeface="+mj-lt"/>
              <a:cs typeface="Calibri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4B80A1-23C1-7740-B8D3-1DA8B9D5F5B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0753553" y="6091881"/>
            <a:ext cx="11176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516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65226" y="1198690"/>
            <a:ext cx="11504084" cy="4996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54BEB4E2-004E-2A4A-A4E5-791ECEE48A3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CCCF253-1AAC-4E48-AEC6-9F6937C7D46B}" type="datetime4">
              <a:rPr lang="LID4096" noProof="0" smtClean="0"/>
              <a:t>05 May 2021</a:t>
            </a:fld>
            <a:endParaRPr lang="en-GB" noProof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E624A94B-69A8-A64E-AC8E-D406AC16748F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r"/>
            <a:r>
              <a:rPr lang="en-US" noProof="0"/>
              <a:t>The MESSAGEix modeling framework for integrated and x-cutting analysis</a:t>
            </a:r>
            <a:endParaRPr lang="en-GB" noProof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57A718F5-12AB-7444-AEA8-0CAA0EF22FA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838B0777-827F-8D42-90B1-61394C340E65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9D7969FA-78A3-8649-902C-D12F28E358C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61353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55601" y="1531729"/>
            <a:ext cx="11504084" cy="467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7D5EB1-8B5A-C34D-BAA2-CFA49CBAF3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5601" y="881743"/>
            <a:ext cx="10655300" cy="432271"/>
          </a:xfrm>
        </p:spPr>
        <p:txBody>
          <a:bodyPr/>
          <a:lstStyle>
            <a:lvl1pPr marL="0" indent="0">
              <a:buNone/>
              <a:defRPr sz="2400" i="1" baseline="0">
                <a:solidFill>
                  <a:schemeClr val="tx2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noProof="0"/>
              <a:t>Click to add claim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729D5D4-C64B-074D-8279-BA239F46B4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EB4B0E75-1EF5-3F4E-9763-1ADA2EE8CD8C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2774733" y="6548750"/>
            <a:ext cx="9084295" cy="230266"/>
          </a:xfrm>
        </p:spPr>
        <p:txBody>
          <a:bodyPr/>
          <a:lstStyle/>
          <a:p>
            <a:fld id="{D70C37C2-A143-402B-877C-849CBEEFD25A}" type="datetime4">
              <a:rPr lang="LID4096" smtClean="0"/>
              <a:t>05 May 2021</a:t>
            </a:fld>
            <a:endParaRPr lang="en-GB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EB8A87EB-53EF-6C4E-AEB5-195A5FC6706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The MESSAGEix modeling framework for integrated and x-cutting analysis</a:t>
            </a:r>
            <a:endParaRPr lang="en-GB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F79ECAAF-9C72-C046-8E8B-212A51577E4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38B0777-827F-8D42-90B1-61394C340E6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6384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(2) with cla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55602" y="1531729"/>
            <a:ext cx="5624285" cy="467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7D5EB1-8B5A-C34D-BAA2-CFA49CBAF3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5601" y="881743"/>
            <a:ext cx="10655300" cy="432271"/>
          </a:xfrm>
        </p:spPr>
        <p:txBody>
          <a:bodyPr/>
          <a:lstStyle>
            <a:lvl1pPr marL="0" indent="0">
              <a:buNone/>
              <a:defRPr sz="2400" i="1" baseline="0">
                <a:solidFill>
                  <a:schemeClr val="tx2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noProof="0"/>
              <a:t>Click to add claim</a:t>
            </a:r>
          </a:p>
        </p:txBody>
      </p:sp>
      <p:sp>
        <p:nvSpPr>
          <p:cNvPr id="9" name="Inhaltsplatzhalter 7">
            <a:extLst>
              <a:ext uri="{FF2B5EF4-FFF2-40B4-BE49-F238E27FC236}">
                <a16:creationId xmlns:a16="http://schemas.microsoft.com/office/drawing/2014/main" id="{00A81349-9165-6841-B8E8-0D132091E492}"/>
              </a:ext>
            </a:extLst>
          </p:cNvPr>
          <p:cNvSpPr>
            <a:spLocks noGrp="1"/>
          </p:cNvSpPr>
          <p:nvPr>
            <p:ph sz="quarter" idx="15" hasCustomPrompt="1"/>
          </p:nvPr>
        </p:nvSpPr>
        <p:spPr>
          <a:xfrm>
            <a:off x="6234742" y="1531729"/>
            <a:ext cx="5624285" cy="4673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AF3E2DE0-9498-2347-94D1-DECDC4FD8BAA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44AD98C-C026-43BB-AEEE-3945BA0F5F8C}" type="datetime4">
              <a:rPr lang="LID4096" noProof="0" smtClean="0"/>
              <a:t>05 May 2021</a:t>
            </a:fld>
            <a:endParaRPr lang="en-GB" noProof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60EF2202-3676-0F4D-B61E-8B5395024383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pPr algn="r"/>
            <a:r>
              <a:rPr lang="en-US" noProof="0"/>
              <a:t>The MESSAGEix modeling framework for integrated and x-cutting analysis</a:t>
            </a:r>
            <a:endParaRPr lang="en-GB" noProof="0"/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84A99E97-F63E-9145-9C57-A0BDE61F25FD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838B0777-827F-8D42-90B1-61394C340E65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804D362A-5F5C-0849-8BA5-9D05FD00660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97708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laim (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55601" y="1752601"/>
            <a:ext cx="11504084" cy="445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7D5EB1-8B5A-C34D-BAA2-CFA49CBAF3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5601" y="881742"/>
            <a:ext cx="10655300" cy="772886"/>
          </a:xfrm>
        </p:spPr>
        <p:txBody>
          <a:bodyPr/>
          <a:lstStyle>
            <a:lvl1pPr marL="0" indent="0">
              <a:buNone/>
              <a:defRPr sz="2400" i="1" baseline="0">
                <a:solidFill>
                  <a:schemeClr val="tx2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noProof="0"/>
              <a:t>Click to add claim</a:t>
            </a:r>
          </a:p>
        </p:txBody>
      </p:sp>
      <p:sp>
        <p:nvSpPr>
          <p:cNvPr id="11" name="Datumsplatzhalter 10">
            <a:extLst>
              <a:ext uri="{FF2B5EF4-FFF2-40B4-BE49-F238E27FC236}">
                <a16:creationId xmlns:a16="http://schemas.microsoft.com/office/drawing/2014/main" id="{752BF138-1775-6148-A974-5C16BE30993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782D6B4-2390-4BCC-B671-8CF648CB235D}" type="datetime4">
              <a:rPr lang="LID4096" noProof="0" smtClean="0"/>
              <a:t>05 May 2021</a:t>
            </a:fld>
            <a:endParaRPr lang="en-GB" noProof="0"/>
          </a:p>
        </p:txBody>
      </p:sp>
      <p:sp>
        <p:nvSpPr>
          <p:cNvPr id="12" name="Fußzeilenplatzhalter 11">
            <a:extLst>
              <a:ext uri="{FF2B5EF4-FFF2-40B4-BE49-F238E27FC236}">
                <a16:creationId xmlns:a16="http://schemas.microsoft.com/office/drawing/2014/main" id="{A4A74F14-897C-6E4D-9528-D7A9EF6FDA3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r"/>
            <a:r>
              <a:rPr lang="en-US" noProof="0"/>
              <a:t>The MESSAGEix modeling framework for integrated and x-cutting analysis</a:t>
            </a:r>
            <a:endParaRPr lang="en-GB" noProof="0"/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D5C5EC56-06C5-7043-8E2C-AC0D3AF234A3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838B0777-827F-8D42-90B1-61394C340E65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3542429B-F3DE-644E-A4AB-CEBD3E936C4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937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laim (2)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355601" y="1752603"/>
            <a:ext cx="11504084" cy="4184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7D5EB1-8B5A-C34D-BAA2-CFA49CBAF3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5601" y="881742"/>
            <a:ext cx="10655300" cy="772886"/>
          </a:xfrm>
        </p:spPr>
        <p:txBody>
          <a:bodyPr/>
          <a:lstStyle>
            <a:lvl1pPr marL="0" indent="0">
              <a:buNone/>
              <a:defRPr sz="2400" i="1" baseline="0">
                <a:solidFill>
                  <a:schemeClr val="tx2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noProof="0"/>
              <a:t>Click to add claim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53E748C-3200-384B-833D-A6D019DBD7E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22400" y="6001118"/>
            <a:ext cx="9971315" cy="292608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600">
                <a:solidFill>
                  <a:srgbClr val="7F7F7F"/>
                </a:solidFill>
              </a:defRPr>
            </a:lvl1pPr>
          </a:lstStyle>
          <a:p>
            <a:pPr lvl="0"/>
            <a:r>
              <a:rPr lang="en-GB" noProof="0"/>
              <a:t>Click to edit caption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9980DA6E-0BCB-B149-8312-B9EDDF1DACD6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838B0777-827F-8D42-90B1-61394C340E65}" type="slidenum">
              <a:rPr lang="en-GB" noProof="0" smtClean="0"/>
              <a:pPr/>
              <a:t>‹#›</a:t>
            </a:fld>
            <a:endParaRPr lang="en-GB" noProof="0"/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CA37A388-3172-AA42-B669-9A4D925C03B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5597527-2337-A348-8928-8ECA92D3337B}"/>
              </a:ext>
            </a:extLst>
          </p:cNvPr>
          <p:cNvSpPr>
            <a:spLocks noGrp="1"/>
          </p:cNvSpPr>
          <p:nvPr>
            <p:ph type="dt" sz="half" idx="27"/>
          </p:nvPr>
        </p:nvSpPr>
        <p:spPr/>
        <p:txBody>
          <a:bodyPr/>
          <a:lstStyle/>
          <a:p>
            <a:fld id="{23412D64-AA80-4167-B477-6ED1D7FC4795}" type="datetime4">
              <a:rPr lang="LID4096" smtClean="0"/>
              <a:t>05 May 2021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AE9C00B-4B82-0546-8E83-2ED4B715FB46}"/>
              </a:ext>
            </a:extLst>
          </p:cNvPr>
          <p:cNvSpPr>
            <a:spLocks noGrp="1"/>
          </p:cNvSpPr>
          <p:nvPr>
            <p:ph type="ftr" sz="quarter" idx="28"/>
          </p:nvPr>
        </p:nvSpPr>
        <p:spPr/>
        <p:txBody>
          <a:bodyPr/>
          <a:lstStyle/>
          <a:p>
            <a:r>
              <a:rPr lang="en-US"/>
              <a:t>The MESSAGEix modeling framework for integrated and x-cutting analysis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4585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laim (2), caption and y-lab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>
            <a:extLst>
              <a:ext uri="{FF2B5EF4-FFF2-40B4-BE49-F238E27FC236}">
                <a16:creationId xmlns:a16="http://schemas.microsoft.com/office/drawing/2014/main" id="{DE9D4807-C921-2F49-A0FE-1CC305E0C099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53143" y="1752603"/>
            <a:ext cx="11206541" cy="4183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lang="en-US" noProof="0" dirty="0" smtClean="0"/>
            </a:lvl1pPr>
            <a:lvl2pPr>
              <a:defRPr lang="en-US" noProof="0" dirty="0" smtClean="0"/>
            </a:lvl2pPr>
            <a:lvl3pPr>
              <a:defRPr lang="en-US" sz="2000" noProof="0" dirty="0" smtClean="0"/>
            </a:lvl3pPr>
            <a:lvl4pPr>
              <a:defRPr lang="en-US" sz="2000" noProof="0" dirty="0" smtClean="0"/>
            </a:lvl4pPr>
            <a:lvl5pPr>
              <a:defRPr lang="en-US" sz="1000" dirty="0"/>
            </a:lvl5pPr>
          </a:lstStyle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67D5EB1-8B5A-C34D-BAA2-CFA49CBAF39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55601" y="881742"/>
            <a:ext cx="10655300" cy="772886"/>
          </a:xfrm>
        </p:spPr>
        <p:txBody>
          <a:bodyPr/>
          <a:lstStyle>
            <a:lvl1pPr marL="0" indent="0">
              <a:buNone/>
              <a:defRPr sz="2400" i="1" baseline="0">
                <a:solidFill>
                  <a:schemeClr val="tx2"/>
                </a:solidFill>
                <a:latin typeface="Cambria"/>
                <a:cs typeface="Cambria"/>
              </a:defRPr>
            </a:lvl1pPr>
          </a:lstStyle>
          <a:p>
            <a:pPr lvl="0"/>
            <a:r>
              <a:rPr lang="en-US" noProof="0"/>
              <a:t>Click to add claim</a:t>
            </a:r>
          </a:p>
        </p:txBody>
      </p:sp>
      <p:sp>
        <p:nvSpPr>
          <p:cNvPr id="9" name="Text Placeholder 7">
            <a:extLst>
              <a:ext uri="{FF2B5EF4-FFF2-40B4-BE49-F238E27FC236}">
                <a16:creationId xmlns:a16="http://schemas.microsoft.com/office/drawing/2014/main" id="{453E748C-3200-384B-833D-A6D019DBD7EC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1422400" y="6001112"/>
            <a:ext cx="9971315" cy="292221"/>
          </a:xfrm>
          <a:prstGeom prst="rect">
            <a:avLst/>
          </a:prstGeom>
        </p:spPr>
        <p:txBody>
          <a:bodyPr lIns="0" tIns="0" rIns="0" bIns="0"/>
          <a:lstStyle>
            <a:lvl1pPr marL="0" indent="0" algn="ctr">
              <a:buNone/>
              <a:defRPr sz="1600">
                <a:solidFill>
                  <a:srgbClr val="7F7F7F"/>
                </a:solidFill>
              </a:defRPr>
            </a:lvl1pPr>
          </a:lstStyle>
          <a:p>
            <a:pPr lvl="0"/>
            <a:r>
              <a:rPr lang="en-GB" noProof="0"/>
              <a:t>Click to edit caption</a:t>
            </a:r>
          </a:p>
        </p:txBody>
      </p:sp>
      <p:sp>
        <p:nvSpPr>
          <p:cNvPr id="19" name="Textplatzhalter 18">
            <a:extLst>
              <a:ext uri="{FF2B5EF4-FFF2-40B4-BE49-F238E27FC236}">
                <a16:creationId xmlns:a16="http://schemas.microsoft.com/office/drawing/2014/main" id="{D502433B-089C-7144-A4B1-6A1760057CD9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 rot="16200000">
            <a:off x="-1748544" y="3649281"/>
            <a:ext cx="4208291" cy="389299"/>
          </a:xfr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180000" bIns="36000" numCol="1" rtlCol="0" anchor="ctr" anchorCtr="0" compatLnSpc="1">
            <a:prstTxWarp prst="textNoShape">
              <a:avLst/>
            </a:prstTxWarp>
            <a:normAutofit/>
          </a:bodyPr>
          <a:lstStyle>
            <a:lvl1pPr marL="0" indent="0" algn="ctr">
              <a:buNone/>
              <a:defRPr lang="en-GB" sz="1600">
                <a:solidFill>
                  <a:srgbClr val="7F7F7F"/>
                </a:solidFill>
              </a:defRPr>
            </a:lvl1pPr>
          </a:lstStyle>
          <a:p>
            <a:pPr marL="271463" lvl="0" indent="-271463" algn="r"/>
            <a:r>
              <a:rPr lang="en-GB" noProof="0"/>
              <a:t>Click to edit y-label</a:t>
            </a: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6A11994D-1B67-C647-8BC8-9ABB1AFE1C5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de-DE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8C2E476-90DE-BF48-9DA0-02C9EA1D5D38}"/>
              </a:ext>
            </a:extLst>
          </p:cNvPr>
          <p:cNvSpPr>
            <a:spLocks noGrp="1"/>
          </p:cNvSpPr>
          <p:nvPr>
            <p:ph type="dt" sz="half" idx="31"/>
          </p:nvPr>
        </p:nvSpPr>
        <p:spPr/>
        <p:txBody>
          <a:bodyPr/>
          <a:lstStyle/>
          <a:p>
            <a:fld id="{CA025497-7E11-4525-9692-4120F835BBD2}" type="datetime4">
              <a:rPr lang="LID4096" smtClean="0"/>
              <a:t>05 May 2021</a:t>
            </a:fld>
            <a:endParaRPr lang="en-GB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7504155-9572-4142-B059-36E726FEC160}"/>
              </a:ext>
            </a:extLst>
          </p:cNvPr>
          <p:cNvSpPr>
            <a:spLocks noGrp="1"/>
          </p:cNvSpPr>
          <p:nvPr>
            <p:ph type="ftr" sz="quarter" idx="32"/>
          </p:nvPr>
        </p:nvSpPr>
        <p:spPr/>
        <p:txBody>
          <a:bodyPr/>
          <a:lstStyle/>
          <a:p>
            <a:r>
              <a:rPr lang="en-US"/>
              <a:t>The MESSAGEix modeling framework for integrated and x-cutting analysis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BA9C8981-E3CF-0E47-9DDD-0827EA17052C}"/>
              </a:ext>
            </a:extLst>
          </p:cNvPr>
          <p:cNvSpPr>
            <a:spLocks noGrp="1"/>
          </p:cNvSpPr>
          <p:nvPr>
            <p:ph type="sldNum" sz="quarter" idx="33"/>
          </p:nvPr>
        </p:nvSpPr>
        <p:spPr/>
        <p:txBody>
          <a:bodyPr/>
          <a:lstStyle/>
          <a:p>
            <a:fld id="{838B0777-827F-8D42-90B1-61394C340E6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3011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emf"/><Relationship Id="rId3" Type="http://schemas.openxmlformats.org/officeDocument/2006/relationships/slideLayout" Target="../slideLayouts/slideLayout6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8B164D5-1A33-8A4B-AFAD-249DDCD34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1063" y="1961663"/>
            <a:ext cx="11229423" cy="1325563"/>
          </a:xfrm>
          <a:prstGeom prst="rect">
            <a:avLst/>
          </a:prstGeom>
        </p:spPr>
        <p:txBody>
          <a:bodyPr vert="horz" lIns="36000" tIns="36000" rIns="36000" bIns="36000" rtlCol="0" anchor="b">
            <a:normAutofit/>
          </a:bodyPr>
          <a:lstStyle/>
          <a:p>
            <a:r>
              <a:rPr lang="en-GB"/>
              <a:t>Click to </a:t>
            </a:r>
            <a:r>
              <a:rPr lang="en-GB" noProof="0"/>
              <a:t>edit</a:t>
            </a:r>
            <a:r>
              <a:rPr lang="en-GB"/>
              <a:t> title</a:t>
            </a:r>
          </a:p>
        </p:txBody>
      </p:sp>
      <p:pic>
        <p:nvPicPr>
          <p:cNvPr id="12" name="Picture 8">
            <a:extLst>
              <a:ext uri="{FF2B5EF4-FFF2-40B4-BE49-F238E27FC236}">
                <a16:creationId xmlns:a16="http://schemas.microsoft.com/office/drawing/2014/main" id="{95F1087B-A5F9-C84D-8FC7-3CA8ECEA127A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9660876" y="293886"/>
            <a:ext cx="2159611" cy="45235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0FB13B4-4775-4053-913C-537D75D956CF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0"/>
            <a:ext cx="12192000" cy="196166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63FD1B-2945-9D4A-B758-A8D99159B6D1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1411558" y="161471"/>
            <a:ext cx="459381" cy="65334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3D0272A-EBA9-4B7B-A259-F6B18F1BC8B8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0" y="5396524"/>
            <a:ext cx="12192000" cy="1461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05607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600" b="0" kern="1200" noProof="0" smtClean="0">
          <a:solidFill>
            <a:schemeClr val="tx2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lang="en-GB" sz="2000" kern="1200" dirty="0">
          <a:solidFill>
            <a:schemeClr val="tx1"/>
          </a:solidFill>
          <a:latin typeface="+mj-lt"/>
          <a:ea typeface="+mj-ea"/>
          <a:cs typeface="Calibri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774733" y="6557549"/>
            <a:ext cx="9084295" cy="2304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r">
              <a:defRPr sz="1400" b="0" i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Calibri Light" panose="020F0302020204030204" pitchFamily="34" charset="0"/>
                <a:ea typeface="Tahoma" panose="020B0604030504040204" pitchFamily="34" charset="0"/>
                <a:cs typeface="Calibri Light" panose="020F0302020204030204" pitchFamily="34" charset="0"/>
              </a:defRPr>
            </a:lvl1pPr>
          </a:lstStyle>
          <a:p>
            <a:fld id="{29920D7F-2E71-4F3D-9F44-90C68F6B8EA4}" type="datetime4">
              <a:rPr lang="LID4096" smtClean="0"/>
              <a:t>05 May 2021</a:t>
            </a:fld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56288" y="6557549"/>
            <a:ext cx="807720" cy="2304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l">
              <a:defRPr lang="en-US" sz="1400" b="0" i="0" kern="1200" noProof="0" smtClean="0">
                <a:solidFill>
                  <a:schemeClr val="bg1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fld id="{838B0777-827F-8D42-90B1-61394C340E6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Title Placeholder 6">
            <a:extLst>
              <a:ext uri="{FF2B5EF4-FFF2-40B4-BE49-F238E27FC236}">
                <a16:creationId xmlns:a16="http://schemas.microsoft.com/office/drawing/2014/main" id="{A2480010-F678-B344-A032-37DB46F81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2713" y="234494"/>
            <a:ext cx="8911916" cy="522251"/>
          </a:xfrm>
          <a:prstGeom prst="rect">
            <a:avLst/>
          </a:prstGeom>
        </p:spPr>
        <p:txBody>
          <a:bodyPr vert="horz" lIns="36000" tIns="36000" rIns="36000" bIns="36000" rtlCol="0" anchor="b">
            <a:noAutofit/>
          </a:bodyPr>
          <a:lstStyle/>
          <a:p>
            <a:pPr lvl="0"/>
            <a:r>
              <a:rPr lang="en-US"/>
              <a:t>Click to edit title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EA1752F-D51E-0D41-BBC4-900B799480C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774731" y="6310241"/>
            <a:ext cx="9084296" cy="230400"/>
          </a:xfrm>
          <a:prstGeom prst="rect">
            <a:avLst/>
          </a:prstGeom>
        </p:spPr>
        <p:txBody>
          <a:bodyPr vert="horz" lIns="36000" tIns="36000" rIns="36000" bIns="36000" rtlCol="0" anchor="ctr"/>
          <a:lstStyle>
            <a:lvl1pPr algn="r">
              <a:defRPr lang="en-US" sz="1400" b="0" i="0" smtClean="0">
                <a:solidFill>
                  <a:schemeClr val="tx2"/>
                </a:solidFill>
                <a:latin typeface="Calibri Light" panose="020F0302020204030204" pitchFamily="34" charset="0"/>
                <a:ea typeface="+mj-ea"/>
                <a:cs typeface="Calibri Light" panose="020F0302020204030204" pitchFamily="34" charset="0"/>
              </a:defRPr>
            </a:lvl1pPr>
          </a:lstStyle>
          <a:p>
            <a:r>
              <a:rPr lang="en-US"/>
              <a:t>The MESSAGEix modeling framework for integrated and x-cutting analysis</a:t>
            </a:r>
          </a:p>
        </p:txBody>
      </p:sp>
      <p:sp>
        <p:nvSpPr>
          <p:cNvPr id="2" name="Textplatzhalter 1">
            <a:extLst>
              <a:ext uri="{FF2B5EF4-FFF2-40B4-BE49-F238E27FC236}">
                <a16:creationId xmlns:a16="http://schemas.microsoft.com/office/drawing/2014/main" id="{D5476819-1AC2-8345-935D-AC08E5CD6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56288" y="1197429"/>
            <a:ext cx="11502739" cy="5023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rtlCol="0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ea typeface="+mn-ea"/>
                <a:cs typeface="Calibri"/>
              </a:rPr>
              <a:t>Click to edit text</a:t>
            </a:r>
          </a:p>
          <a:p>
            <a:pPr lvl="1"/>
            <a:r>
              <a:rPr kumimoji="0" lang="en-US" sz="22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Second level</a:t>
            </a:r>
          </a:p>
          <a:p>
            <a:pPr lvl="2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Third level</a:t>
            </a:r>
          </a:p>
          <a:p>
            <a:pPr lvl="3"/>
            <a:r>
              <a:rPr kumimoji="0" lang="en-US" sz="2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Fourth level</a:t>
            </a:r>
          </a:p>
          <a:p>
            <a:pPr lvl="4"/>
            <a:r>
              <a:rPr kumimoji="0" lang="en-US" sz="10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 Light"/>
                <a:cs typeface="Calibri"/>
              </a:rPr>
              <a:t>Fifth level</a:t>
            </a:r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6963FD1B-2945-9D4A-B758-A8D99159B6D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11411558" y="161471"/>
            <a:ext cx="459381" cy="65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0245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2600" b="0" i="0" kern="1200" noProof="0" dirty="0">
          <a:solidFill>
            <a:schemeClr val="tx1"/>
          </a:solidFill>
          <a:latin typeface="Tahoma" panose="020B0604030504040204" pitchFamily="34" charset="0"/>
          <a:ea typeface="Tahoma" panose="020B0604030504040204" pitchFamily="34" charset="0"/>
          <a:cs typeface="Tahoma" panose="020B0604030504040204" pitchFamily="34" charset="0"/>
        </a:defRPr>
      </a:lvl1pPr>
    </p:titleStyle>
    <p:bodyStyle>
      <a:lvl1pPr marL="271463" marR="0" indent="-271463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Tx/>
        <a:buChar char="•"/>
        <a:tabLst/>
        <a:defRPr kumimoji="0" lang="en-US" sz="2200" b="0" i="0" u="none" strike="noStrike" kern="0" cap="none" spc="0" normalizeH="0" baseline="0" noProof="0" dirty="0" smtClean="0">
          <a:ln>
            <a:noFill/>
          </a:ln>
          <a:solidFill>
            <a:srgbClr val="000000"/>
          </a:solidFill>
          <a:effectLst/>
          <a:uLnTx/>
          <a:uFillTx/>
          <a:latin typeface="Calibri Light"/>
          <a:ea typeface="+mn-ea"/>
          <a:cs typeface="Calibri"/>
        </a:defRPr>
      </a:lvl1pPr>
      <a:lvl2pPr marL="534988" marR="0" indent="-344488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Blip>
          <a:blip r:embed="rId9"/>
        </a:buBlip>
        <a:tabLst/>
        <a:defRPr kumimoji="0" lang="en-US" sz="2200" b="0" i="0" u="none" strike="noStrike" kern="0" cap="none" spc="0" normalizeH="0" baseline="0" noProof="0" dirty="0" smtClean="0">
          <a:ln>
            <a:noFill/>
          </a:ln>
          <a:solidFill>
            <a:srgbClr val="000000"/>
          </a:solidFill>
          <a:effectLst/>
          <a:uLnTx/>
          <a:uFillTx/>
          <a:latin typeface="Calibri Light"/>
          <a:ea typeface="+mn-ea"/>
          <a:cs typeface="Calibri"/>
        </a:defRPr>
      </a:lvl2pPr>
      <a:lvl3pPr marL="446088" marR="0" indent="-179388" algn="l" defTabSz="89535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80000"/>
        <a:buFont typeface="Arial"/>
        <a:buChar char="•"/>
        <a:tabLst/>
        <a:defRPr kumimoji="0" lang="en-US" sz="2000" b="0" i="0" u="none" strike="noStrike" kern="0" cap="none" spc="0" normalizeH="0" baseline="0" noProof="0" dirty="0" smtClean="0">
          <a:ln>
            <a:noFill/>
          </a:ln>
          <a:solidFill>
            <a:srgbClr val="000000"/>
          </a:solidFill>
          <a:effectLst/>
          <a:uLnTx/>
          <a:uFillTx/>
          <a:latin typeface="Calibri Light"/>
          <a:ea typeface="+mn-ea"/>
          <a:cs typeface="Calibri"/>
        </a:defRPr>
      </a:lvl3pPr>
      <a:lvl4pPr marL="714375" marR="0" indent="-357188" algn="l" defTabSz="714375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Pct val="100000"/>
        <a:buFontTx/>
        <a:buBlip>
          <a:blip r:embed="rId9"/>
        </a:buBlip>
        <a:tabLst/>
        <a:defRPr kumimoji="0" lang="en-US" sz="2000" b="0" i="0" u="none" strike="noStrike" kern="0" cap="none" spc="0" normalizeH="0" baseline="0" noProof="0" dirty="0" smtClean="0">
          <a:ln>
            <a:noFill/>
          </a:ln>
          <a:solidFill>
            <a:srgbClr val="000000"/>
          </a:solidFill>
          <a:effectLst/>
          <a:uLnTx/>
          <a:uFillTx/>
          <a:latin typeface="Calibri Light"/>
          <a:ea typeface="+mn-ea"/>
          <a:cs typeface="Calibri"/>
        </a:defRPr>
      </a:lvl4pPr>
      <a:lvl5pPr marL="1082675" marR="0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Tx/>
        <a:buChar char="»"/>
        <a:tabLst/>
        <a:defRPr kumimoji="0" lang="en-US" sz="1000" b="0" i="0" u="none" strike="noStrike" kern="0" cap="none" spc="0" normalizeH="0" baseline="0" noProof="0" dirty="0">
          <a:ln>
            <a:noFill/>
          </a:ln>
          <a:solidFill>
            <a:srgbClr val="000000"/>
          </a:solidFill>
          <a:effectLst/>
          <a:uLnTx/>
          <a:uFillTx/>
          <a:latin typeface="Calibri Light"/>
          <a:ea typeface="+mn-ea"/>
          <a:cs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56B5C6BD-B3CD-489F-A105-7DF2B333516D}"/>
              </a:ext>
            </a:extLst>
          </p:cNvPr>
          <p:cNvSpPr/>
          <p:nvPr/>
        </p:nvSpPr>
        <p:spPr>
          <a:xfrm>
            <a:off x="17114" y="16622"/>
            <a:ext cx="6022146" cy="6797440"/>
          </a:xfrm>
          <a:prstGeom prst="roundRect">
            <a:avLst>
              <a:gd name="adj" fmla="val 11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3D4275F-7864-4C65-A161-95A96CAAE8A1}"/>
              </a:ext>
            </a:extLst>
          </p:cNvPr>
          <p:cNvSpPr/>
          <p:nvPr/>
        </p:nvSpPr>
        <p:spPr>
          <a:xfrm>
            <a:off x="173142" y="4758147"/>
            <a:ext cx="5693807" cy="1888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1"/>
                </a:solidFill>
              </a:rPr>
              <a:t>MESSAGEix</a:t>
            </a:r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9FC4B4-29A9-431C-B985-60E1EC24CC24}"/>
              </a:ext>
            </a:extLst>
          </p:cNvPr>
          <p:cNvGrpSpPr/>
          <p:nvPr/>
        </p:nvGrpSpPr>
        <p:grpSpPr>
          <a:xfrm>
            <a:off x="659718" y="5127651"/>
            <a:ext cx="5096427" cy="1559450"/>
            <a:chOff x="546430" y="2589453"/>
            <a:chExt cx="5096427" cy="155945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A43E6FF-3D8B-4B8C-8770-50FD2FEAEA91}"/>
                </a:ext>
              </a:extLst>
            </p:cNvPr>
            <p:cNvSpPr/>
            <p:nvPr/>
          </p:nvSpPr>
          <p:spPr>
            <a:xfrm>
              <a:off x="1174899" y="2628450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Secondary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E59390D-5106-4771-A197-D4FF66BEEA4E}"/>
                </a:ext>
              </a:extLst>
            </p:cNvPr>
            <p:cNvSpPr/>
            <p:nvPr/>
          </p:nvSpPr>
          <p:spPr>
            <a:xfrm>
              <a:off x="546430" y="3164105"/>
              <a:ext cx="528320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powerplants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5732EA-5054-4278-8C41-D6099728C4F5}"/>
                </a:ext>
              </a:extLst>
            </p:cNvPr>
            <p:cNvSpPr/>
            <p:nvPr/>
          </p:nvSpPr>
          <p:spPr>
            <a:xfrm>
              <a:off x="2012697" y="3164105"/>
              <a:ext cx="743757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electricity grid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AA93327-9D89-4C36-8C33-C0294B45B39B}"/>
                </a:ext>
              </a:extLst>
            </p:cNvPr>
            <p:cNvSpPr/>
            <p:nvPr/>
          </p:nvSpPr>
          <p:spPr>
            <a:xfrm>
              <a:off x="2791926" y="2628450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Final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C711A3D-8D82-4E12-A75B-A2E7B441E0D5}"/>
                </a:ext>
              </a:extLst>
            </p:cNvPr>
            <p:cNvSpPr/>
            <p:nvPr/>
          </p:nvSpPr>
          <p:spPr>
            <a:xfrm>
              <a:off x="3708006" y="3164105"/>
              <a:ext cx="667064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light-bulbs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9EE56C4-80BF-4294-99EF-438A75900020}"/>
                </a:ext>
              </a:extLst>
            </p:cNvPr>
            <p:cNvCxnSpPr>
              <a:cxnSpLocks/>
            </p:cNvCxnSpPr>
            <p:nvPr/>
          </p:nvCxnSpPr>
          <p:spPr>
            <a:xfrm>
              <a:off x="1596539" y="2980342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41B13F5-C05D-4D12-A4C9-DEEFF32B954F}"/>
                </a:ext>
              </a:extLst>
            </p:cNvPr>
            <p:cNvCxnSpPr>
              <a:cxnSpLocks/>
            </p:cNvCxnSpPr>
            <p:nvPr/>
          </p:nvCxnSpPr>
          <p:spPr>
            <a:xfrm>
              <a:off x="3213566" y="2980342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786D42F-A727-4E3A-8A75-A41CB2A1B54C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 flipV="1">
              <a:off x="1074750" y="3550649"/>
              <a:ext cx="521789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A09EF36C-80F4-4537-B423-AFE582EDC77A}"/>
                </a:ext>
              </a:extLst>
            </p:cNvPr>
            <p:cNvCxnSpPr>
              <a:cxnSpLocks/>
              <a:endCxn id="12" idx="1"/>
            </p:cNvCxnSpPr>
            <p:nvPr/>
          </p:nvCxnSpPr>
          <p:spPr>
            <a:xfrm>
              <a:off x="1603071" y="3550649"/>
              <a:ext cx="409626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3F77096-F2D8-419A-8337-387C7F87E873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 flipV="1">
              <a:off x="2756454" y="3550650"/>
              <a:ext cx="457112" cy="37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23FA1B6D-A013-4953-A549-42E49E56BE78}"/>
                </a:ext>
              </a:extLst>
            </p:cNvPr>
            <p:cNvCxnSpPr>
              <a:cxnSpLocks/>
              <a:endCxn id="14" idx="1"/>
            </p:cNvCxnSpPr>
            <p:nvPr/>
          </p:nvCxnSpPr>
          <p:spPr>
            <a:xfrm>
              <a:off x="3213566" y="3550649"/>
              <a:ext cx="494440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1ED66E46-B2FB-45A6-AD24-32B99FBF7B7B}"/>
                </a:ext>
              </a:extLst>
            </p:cNvPr>
            <p:cNvSpPr/>
            <p:nvPr/>
          </p:nvSpPr>
          <p:spPr>
            <a:xfrm>
              <a:off x="4414544" y="2589453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Useful</a:t>
              </a: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1F0F4DA-CB00-4F8F-9CDC-5126C606660B}"/>
                </a:ext>
              </a:extLst>
            </p:cNvPr>
            <p:cNvCxnSpPr>
              <a:cxnSpLocks/>
            </p:cNvCxnSpPr>
            <p:nvPr/>
          </p:nvCxnSpPr>
          <p:spPr>
            <a:xfrm>
              <a:off x="4836184" y="2941345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BEB9CDA2-E3D1-423A-BA16-D7F323C9C4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79072" y="3511653"/>
              <a:ext cx="457112" cy="37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12025E6-5FA1-47F4-9EE3-7EEED1EAFD5F}"/>
                </a:ext>
              </a:extLst>
            </p:cNvPr>
            <p:cNvSpPr txBox="1"/>
            <p:nvPr/>
          </p:nvSpPr>
          <p:spPr>
            <a:xfrm>
              <a:off x="787466" y="3887293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electricity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95F7223-C326-4639-978E-EBF6E462BC96}"/>
                </a:ext>
              </a:extLst>
            </p:cNvPr>
            <p:cNvSpPr txBox="1"/>
            <p:nvPr/>
          </p:nvSpPr>
          <p:spPr>
            <a:xfrm>
              <a:off x="2417346" y="3884157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electricity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F90055D-AF21-463C-AE45-485DCA02DCE2}"/>
                </a:ext>
              </a:extLst>
            </p:cNvPr>
            <p:cNvSpPr txBox="1"/>
            <p:nvPr/>
          </p:nvSpPr>
          <p:spPr>
            <a:xfrm>
              <a:off x="4037793" y="3850617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light</a:t>
              </a:r>
            </a:p>
          </p:txBody>
        </p:sp>
      </p:grpSp>
      <p:sp>
        <p:nvSpPr>
          <p:cNvPr id="78" name="Arrow: Down 77">
            <a:extLst>
              <a:ext uri="{FF2B5EF4-FFF2-40B4-BE49-F238E27FC236}">
                <a16:creationId xmlns:a16="http://schemas.microsoft.com/office/drawing/2014/main" id="{63FE05FF-6249-4E9D-904A-47ADFD224811}"/>
              </a:ext>
            </a:extLst>
          </p:cNvPr>
          <p:cNvSpPr/>
          <p:nvPr/>
        </p:nvSpPr>
        <p:spPr>
          <a:xfrm>
            <a:off x="2788546" y="3731054"/>
            <a:ext cx="426720" cy="1098385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8F8C1B5-2825-43BA-8B79-072B3EF0E49A}"/>
              </a:ext>
            </a:extLst>
          </p:cNvPr>
          <p:cNvSpPr/>
          <p:nvPr/>
        </p:nvSpPr>
        <p:spPr>
          <a:xfrm>
            <a:off x="173141" y="3058246"/>
            <a:ext cx="5693807" cy="78049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script (</a:t>
            </a:r>
            <a:r>
              <a:rPr lang="en-US" i="1" dirty="0">
                <a:solidFill>
                  <a:sysClr val="windowText" lastClr="000000"/>
                </a:solidFill>
              </a:rPr>
              <a:t>python, R, </a:t>
            </a:r>
            <a:r>
              <a:rPr lang="en-US" i="1" dirty="0" err="1">
                <a:solidFill>
                  <a:sysClr val="windowText" lastClr="000000"/>
                </a:solidFill>
              </a:rPr>
              <a:t>jupyter</a:t>
            </a:r>
            <a:r>
              <a:rPr lang="en-US" i="1" dirty="0">
                <a:solidFill>
                  <a:sysClr val="windowText" lastClr="000000"/>
                </a:solidFill>
              </a:rPr>
              <a:t> notebook)</a:t>
            </a:r>
          </a:p>
        </p:txBody>
      </p:sp>
      <p:sp>
        <p:nvSpPr>
          <p:cNvPr id="77" name="Arrow: Down 76">
            <a:extLst>
              <a:ext uri="{FF2B5EF4-FFF2-40B4-BE49-F238E27FC236}">
                <a16:creationId xmlns:a16="http://schemas.microsoft.com/office/drawing/2014/main" id="{24A2805B-7D99-40B5-8735-A090E92E6D75}"/>
              </a:ext>
            </a:extLst>
          </p:cNvPr>
          <p:cNvSpPr/>
          <p:nvPr/>
        </p:nvSpPr>
        <p:spPr>
          <a:xfrm>
            <a:off x="2803128" y="2242357"/>
            <a:ext cx="426720" cy="87497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87DCC9E-B173-42E1-9817-30D033E935D8}"/>
              </a:ext>
            </a:extLst>
          </p:cNvPr>
          <p:cNvSpPr/>
          <p:nvPr/>
        </p:nvSpPr>
        <p:spPr>
          <a:xfrm>
            <a:off x="173141" y="1767927"/>
            <a:ext cx="5686695" cy="545494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Raw data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1725EB-8D05-43D6-82CD-4D62C6C090AD}"/>
              </a:ext>
            </a:extLst>
          </p:cNvPr>
          <p:cNvSpPr txBox="1"/>
          <p:nvPr/>
        </p:nvSpPr>
        <p:spPr>
          <a:xfrm>
            <a:off x="97277" y="252919"/>
            <a:ext cx="5769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Workflow as per “original” tutorial.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DF9C28CA-D348-4807-A88F-6DC5313680E7}"/>
              </a:ext>
            </a:extLst>
          </p:cNvPr>
          <p:cNvSpPr/>
          <p:nvPr/>
        </p:nvSpPr>
        <p:spPr>
          <a:xfrm>
            <a:off x="6085758" y="16622"/>
            <a:ext cx="6022146" cy="6797440"/>
          </a:xfrm>
          <a:prstGeom prst="roundRect">
            <a:avLst>
              <a:gd name="adj" fmla="val 11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AF6F347-717A-464E-85E1-61451D87B089}"/>
              </a:ext>
            </a:extLst>
          </p:cNvPr>
          <p:cNvSpPr/>
          <p:nvPr/>
        </p:nvSpPr>
        <p:spPr>
          <a:xfrm>
            <a:off x="6241786" y="4758147"/>
            <a:ext cx="5693807" cy="1888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1"/>
                </a:solidFill>
              </a:rPr>
              <a:t>MESSAGEix</a:t>
            </a:r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F756DDA6-C1FD-45BF-AB8A-2BFB1A9BC7F6}"/>
              </a:ext>
            </a:extLst>
          </p:cNvPr>
          <p:cNvGrpSpPr/>
          <p:nvPr/>
        </p:nvGrpSpPr>
        <p:grpSpPr>
          <a:xfrm>
            <a:off x="6728362" y="5127651"/>
            <a:ext cx="5096427" cy="1559450"/>
            <a:chOff x="546430" y="2589453"/>
            <a:chExt cx="5096427" cy="1559450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2A685D19-FE62-4E44-9AA0-D669A9BA2DE2}"/>
                </a:ext>
              </a:extLst>
            </p:cNvPr>
            <p:cNvSpPr/>
            <p:nvPr/>
          </p:nvSpPr>
          <p:spPr>
            <a:xfrm>
              <a:off x="1174899" y="2628450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Secondary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1A57C978-3482-4AEB-B134-535AA629143A}"/>
                </a:ext>
              </a:extLst>
            </p:cNvPr>
            <p:cNvSpPr/>
            <p:nvPr/>
          </p:nvSpPr>
          <p:spPr>
            <a:xfrm>
              <a:off x="546430" y="3164105"/>
              <a:ext cx="528320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powerplants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98F2C8E1-6C56-4CA0-B384-1CB32D5B7609}"/>
                </a:ext>
              </a:extLst>
            </p:cNvPr>
            <p:cNvSpPr/>
            <p:nvPr/>
          </p:nvSpPr>
          <p:spPr>
            <a:xfrm>
              <a:off x="2012697" y="3164105"/>
              <a:ext cx="743757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electricity grid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C1DEB664-4931-4A4D-B2AB-6466288DA36E}"/>
                </a:ext>
              </a:extLst>
            </p:cNvPr>
            <p:cNvSpPr/>
            <p:nvPr/>
          </p:nvSpPr>
          <p:spPr>
            <a:xfrm>
              <a:off x="2791926" y="2628450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Final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11CA5AE0-E329-4DF3-A88F-64DAD05CE839}"/>
                </a:ext>
              </a:extLst>
            </p:cNvPr>
            <p:cNvSpPr/>
            <p:nvPr/>
          </p:nvSpPr>
          <p:spPr>
            <a:xfrm>
              <a:off x="3708006" y="3164105"/>
              <a:ext cx="667064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light-bulbs</a:t>
              </a: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0A99630-7A31-4186-897D-3966838B6780}"/>
                </a:ext>
              </a:extLst>
            </p:cNvPr>
            <p:cNvCxnSpPr>
              <a:cxnSpLocks/>
            </p:cNvCxnSpPr>
            <p:nvPr/>
          </p:nvCxnSpPr>
          <p:spPr>
            <a:xfrm>
              <a:off x="1596539" y="2980342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AB89EE8-2976-464C-8F26-BC87A515EF8A}"/>
                </a:ext>
              </a:extLst>
            </p:cNvPr>
            <p:cNvCxnSpPr>
              <a:cxnSpLocks/>
            </p:cNvCxnSpPr>
            <p:nvPr/>
          </p:nvCxnSpPr>
          <p:spPr>
            <a:xfrm>
              <a:off x="3213566" y="2980342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E550A059-725E-4192-9395-1CE412F116E8}"/>
                </a:ext>
              </a:extLst>
            </p:cNvPr>
            <p:cNvCxnSpPr>
              <a:cxnSpLocks/>
              <a:stCxn id="86" idx="3"/>
            </p:cNvCxnSpPr>
            <p:nvPr/>
          </p:nvCxnSpPr>
          <p:spPr>
            <a:xfrm flipV="1">
              <a:off x="1074750" y="3550649"/>
              <a:ext cx="521789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1BDC8980-E275-4D1D-A70E-20272E9B32BF}"/>
                </a:ext>
              </a:extLst>
            </p:cNvPr>
            <p:cNvCxnSpPr>
              <a:cxnSpLocks/>
              <a:endCxn id="87" idx="1"/>
            </p:cNvCxnSpPr>
            <p:nvPr/>
          </p:nvCxnSpPr>
          <p:spPr>
            <a:xfrm>
              <a:off x="1603071" y="3550649"/>
              <a:ext cx="409626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8B6A0D59-502B-42C4-B104-4187E6EECDA6}"/>
                </a:ext>
              </a:extLst>
            </p:cNvPr>
            <p:cNvCxnSpPr>
              <a:cxnSpLocks/>
              <a:stCxn id="87" idx="3"/>
            </p:cNvCxnSpPr>
            <p:nvPr/>
          </p:nvCxnSpPr>
          <p:spPr>
            <a:xfrm flipV="1">
              <a:off x="2756454" y="3550650"/>
              <a:ext cx="457112" cy="37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4A782D51-AA38-4625-B826-166C81305FA4}"/>
                </a:ext>
              </a:extLst>
            </p:cNvPr>
            <p:cNvCxnSpPr>
              <a:cxnSpLocks/>
              <a:endCxn id="89" idx="1"/>
            </p:cNvCxnSpPr>
            <p:nvPr/>
          </p:nvCxnSpPr>
          <p:spPr>
            <a:xfrm>
              <a:off x="3213566" y="3550649"/>
              <a:ext cx="494440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8AC30B1-F62A-4F64-BCF1-F613B630F5BF}"/>
                </a:ext>
              </a:extLst>
            </p:cNvPr>
            <p:cNvSpPr/>
            <p:nvPr/>
          </p:nvSpPr>
          <p:spPr>
            <a:xfrm>
              <a:off x="4414544" y="2589453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Useful</a:t>
              </a: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CE986E98-50AE-4C1F-8BB7-15B027B4C5EB}"/>
                </a:ext>
              </a:extLst>
            </p:cNvPr>
            <p:cNvCxnSpPr>
              <a:cxnSpLocks/>
            </p:cNvCxnSpPr>
            <p:nvPr/>
          </p:nvCxnSpPr>
          <p:spPr>
            <a:xfrm>
              <a:off x="4836184" y="2941345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76ADB9A1-C5E9-4B96-BDB8-17895044CD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79072" y="3511653"/>
              <a:ext cx="457112" cy="37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298D2E19-5583-4329-A6F7-2C936D3F8984}"/>
                </a:ext>
              </a:extLst>
            </p:cNvPr>
            <p:cNvSpPr txBox="1"/>
            <p:nvPr/>
          </p:nvSpPr>
          <p:spPr>
            <a:xfrm>
              <a:off x="787466" y="3887293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electricity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C1E692C0-C909-49F8-9716-BBC6EEE7EFA9}"/>
                </a:ext>
              </a:extLst>
            </p:cNvPr>
            <p:cNvSpPr txBox="1"/>
            <p:nvPr/>
          </p:nvSpPr>
          <p:spPr>
            <a:xfrm>
              <a:off x="2417346" y="3884157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electricity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662F96D5-2ADB-4E20-A8A4-5FD4CB915110}"/>
                </a:ext>
              </a:extLst>
            </p:cNvPr>
            <p:cNvSpPr txBox="1"/>
            <p:nvPr/>
          </p:nvSpPr>
          <p:spPr>
            <a:xfrm>
              <a:off x="4037793" y="3850617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light</a:t>
              </a: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B029A360-BA0B-41DC-B159-99C10E788764}"/>
              </a:ext>
            </a:extLst>
          </p:cNvPr>
          <p:cNvSpPr txBox="1"/>
          <p:nvPr/>
        </p:nvSpPr>
        <p:spPr>
          <a:xfrm>
            <a:off x="6165921" y="252919"/>
            <a:ext cx="5769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Example of workflow using excel input files.</a:t>
            </a:r>
          </a:p>
        </p:txBody>
      </p:sp>
      <p:sp>
        <p:nvSpPr>
          <p:cNvPr id="70" name="Arrow: Down 69">
            <a:extLst>
              <a:ext uri="{FF2B5EF4-FFF2-40B4-BE49-F238E27FC236}">
                <a16:creationId xmlns:a16="http://schemas.microsoft.com/office/drawing/2014/main" id="{4647B160-8544-4A31-AE6B-50182E70D190}"/>
              </a:ext>
            </a:extLst>
          </p:cNvPr>
          <p:cNvSpPr/>
          <p:nvPr/>
        </p:nvSpPr>
        <p:spPr>
          <a:xfrm>
            <a:off x="8864302" y="3733726"/>
            <a:ext cx="426720" cy="1098385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5452337-8AD9-4239-B5B2-CEB3A5A2D209}"/>
              </a:ext>
            </a:extLst>
          </p:cNvPr>
          <p:cNvSpPr/>
          <p:nvPr/>
        </p:nvSpPr>
        <p:spPr>
          <a:xfrm>
            <a:off x="6248897" y="3060918"/>
            <a:ext cx="5693807" cy="78049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script (</a:t>
            </a:r>
            <a:r>
              <a:rPr lang="en-US" i="1" dirty="0">
                <a:solidFill>
                  <a:sysClr val="windowText" lastClr="000000"/>
                </a:solidFill>
              </a:rPr>
              <a:t>python, R, </a:t>
            </a:r>
            <a:r>
              <a:rPr lang="en-US" i="1" dirty="0" err="1">
                <a:solidFill>
                  <a:sysClr val="windowText" lastClr="000000"/>
                </a:solidFill>
              </a:rPr>
              <a:t>jupyter</a:t>
            </a:r>
            <a:r>
              <a:rPr lang="en-US" i="1" dirty="0">
                <a:solidFill>
                  <a:sysClr val="windowText" lastClr="000000"/>
                </a:solidFill>
              </a:rPr>
              <a:t> notebook)</a:t>
            </a:r>
          </a:p>
        </p:txBody>
      </p:sp>
      <p:sp>
        <p:nvSpPr>
          <p:cNvPr id="72" name="Arrow: Down 71">
            <a:extLst>
              <a:ext uri="{FF2B5EF4-FFF2-40B4-BE49-F238E27FC236}">
                <a16:creationId xmlns:a16="http://schemas.microsoft.com/office/drawing/2014/main" id="{F51321BA-CD27-4899-8373-C256828F1924}"/>
              </a:ext>
            </a:extLst>
          </p:cNvPr>
          <p:cNvSpPr/>
          <p:nvPr/>
        </p:nvSpPr>
        <p:spPr>
          <a:xfrm>
            <a:off x="8878884" y="2245029"/>
            <a:ext cx="426720" cy="87497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8E15F35D-94E0-4F8A-AE6A-A49AFFEB2901}"/>
              </a:ext>
            </a:extLst>
          </p:cNvPr>
          <p:cNvSpPr/>
          <p:nvPr/>
        </p:nvSpPr>
        <p:spPr>
          <a:xfrm>
            <a:off x="6248897" y="1770599"/>
            <a:ext cx="5686695" cy="545494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set in “.xlsx” format</a:t>
            </a:r>
          </a:p>
        </p:txBody>
      </p:sp>
    </p:spTree>
    <p:extLst>
      <p:ext uri="{BB962C8B-B14F-4D97-AF65-F5344CB8AC3E}">
        <p14:creationId xmlns:p14="http://schemas.microsoft.com/office/powerpoint/2010/main" val="28253123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56B5C6BD-B3CD-489F-A105-7DF2B333516D}"/>
              </a:ext>
            </a:extLst>
          </p:cNvPr>
          <p:cNvSpPr/>
          <p:nvPr/>
        </p:nvSpPr>
        <p:spPr>
          <a:xfrm>
            <a:off x="17114" y="16622"/>
            <a:ext cx="6022146" cy="6797440"/>
          </a:xfrm>
          <a:prstGeom prst="roundRect">
            <a:avLst>
              <a:gd name="adj" fmla="val 11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A3D4275F-7864-4C65-A161-95A96CAAE8A1}"/>
              </a:ext>
            </a:extLst>
          </p:cNvPr>
          <p:cNvSpPr/>
          <p:nvPr/>
        </p:nvSpPr>
        <p:spPr>
          <a:xfrm>
            <a:off x="173142" y="4758147"/>
            <a:ext cx="5693807" cy="1888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1"/>
                </a:solidFill>
              </a:rPr>
              <a:t>MESSAGEix</a:t>
            </a:r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379FC4B4-29A9-431C-B985-60E1EC24CC24}"/>
              </a:ext>
            </a:extLst>
          </p:cNvPr>
          <p:cNvGrpSpPr/>
          <p:nvPr/>
        </p:nvGrpSpPr>
        <p:grpSpPr>
          <a:xfrm>
            <a:off x="659718" y="5127651"/>
            <a:ext cx="5096427" cy="1559450"/>
            <a:chOff x="546430" y="2589453"/>
            <a:chExt cx="5096427" cy="155945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0A43E6FF-3D8B-4B8C-8770-50FD2FEAEA91}"/>
                </a:ext>
              </a:extLst>
            </p:cNvPr>
            <p:cNvSpPr/>
            <p:nvPr/>
          </p:nvSpPr>
          <p:spPr>
            <a:xfrm>
              <a:off x="1174899" y="2628450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Secondary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7E59390D-5106-4771-A197-D4FF66BEEA4E}"/>
                </a:ext>
              </a:extLst>
            </p:cNvPr>
            <p:cNvSpPr/>
            <p:nvPr/>
          </p:nvSpPr>
          <p:spPr>
            <a:xfrm>
              <a:off x="546430" y="3164105"/>
              <a:ext cx="528320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powerplants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5732EA-5054-4278-8C41-D6099728C4F5}"/>
                </a:ext>
              </a:extLst>
            </p:cNvPr>
            <p:cNvSpPr/>
            <p:nvPr/>
          </p:nvSpPr>
          <p:spPr>
            <a:xfrm>
              <a:off x="2012697" y="3164105"/>
              <a:ext cx="743757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electricity grid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AA93327-9D89-4C36-8C33-C0294B45B39B}"/>
                </a:ext>
              </a:extLst>
            </p:cNvPr>
            <p:cNvSpPr/>
            <p:nvPr/>
          </p:nvSpPr>
          <p:spPr>
            <a:xfrm>
              <a:off x="2791926" y="2628450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Final</a:t>
              </a: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C711A3D-8D82-4E12-A75B-A2E7B441E0D5}"/>
                </a:ext>
              </a:extLst>
            </p:cNvPr>
            <p:cNvSpPr/>
            <p:nvPr/>
          </p:nvSpPr>
          <p:spPr>
            <a:xfrm>
              <a:off x="3708006" y="3164105"/>
              <a:ext cx="667064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light-bulbs</a:t>
              </a:r>
            </a:p>
          </p:txBody>
        </p: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69EE56C4-80BF-4294-99EF-438A75900020}"/>
                </a:ext>
              </a:extLst>
            </p:cNvPr>
            <p:cNvCxnSpPr>
              <a:cxnSpLocks/>
            </p:cNvCxnSpPr>
            <p:nvPr/>
          </p:nvCxnSpPr>
          <p:spPr>
            <a:xfrm>
              <a:off x="1596539" y="2980342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41B13F5-C05D-4D12-A4C9-DEEFF32B954F}"/>
                </a:ext>
              </a:extLst>
            </p:cNvPr>
            <p:cNvCxnSpPr>
              <a:cxnSpLocks/>
            </p:cNvCxnSpPr>
            <p:nvPr/>
          </p:nvCxnSpPr>
          <p:spPr>
            <a:xfrm>
              <a:off x="3213566" y="2980342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786D42F-A727-4E3A-8A75-A41CB2A1B54C}"/>
                </a:ext>
              </a:extLst>
            </p:cNvPr>
            <p:cNvCxnSpPr>
              <a:cxnSpLocks/>
              <a:stCxn id="11" idx="3"/>
            </p:cNvCxnSpPr>
            <p:nvPr/>
          </p:nvCxnSpPr>
          <p:spPr>
            <a:xfrm flipV="1">
              <a:off x="1074750" y="3550649"/>
              <a:ext cx="521789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A09EF36C-80F4-4537-B423-AFE582EDC77A}"/>
                </a:ext>
              </a:extLst>
            </p:cNvPr>
            <p:cNvCxnSpPr>
              <a:cxnSpLocks/>
              <a:endCxn id="12" idx="1"/>
            </p:cNvCxnSpPr>
            <p:nvPr/>
          </p:nvCxnSpPr>
          <p:spPr>
            <a:xfrm>
              <a:off x="1603071" y="3550649"/>
              <a:ext cx="409626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33F77096-F2D8-419A-8337-387C7F87E873}"/>
                </a:ext>
              </a:extLst>
            </p:cNvPr>
            <p:cNvCxnSpPr>
              <a:cxnSpLocks/>
              <a:stCxn id="12" idx="3"/>
            </p:cNvCxnSpPr>
            <p:nvPr/>
          </p:nvCxnSpPr>
          <p:spPr>
            <a:xfrm flipV="1">
              <a:off x="2756454" y="3550650"/>
              <a:ext cx="457112" cy="37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23FA1B6D-A013-4953-A549-42E49E56BE78}"/>
                </a:ext>
              </a:extLst>
            </p:cNvPr>
            <p:cNvCxnSpPr>
              <a:cxnSpLocks/>
              <a:endCxn id="14" idx="1"/>
            </p:cNvCxnSpPr>
            <p:nvPr/>
          </p:nvCxnSpPr>
          <p:spPr>
            <a:xfrm>
              <a:off x="3213566" y="3550649"/>
              <a:ext cx="494440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1ED66E46-B2FB-45A6-AD24-32B99FBF7B7B}"/>
                </a:ext>
              </a:extLst>
            </p:cNvPr>
            <p:cNvSpPr/>
            <p:nvPr/>
          </p:nvSpPr>
          <p:spPr>
            <a:xfrm>
              <a:off x="4414544" y="2589453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Useful</a:t>
              </a:r>
            </a:p>
          </p:txBody>
        </p:sp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D1F0F4DA-CB00-4F8F-9CDC-5126C606660B}"/>
                </a:ext>
              </a:extLst>
            </p:cNvPr>
            <p:cNvCxnSpPr>
              <a:cxnSpLocks/>
            </p:cNvCxnSpPr>
            <p:nvPr/>
          </p:nvCxnSpPr>
          <p:spPr>
            <a:xfrm>
              <a:off x="4836184" y="2941345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BEB9CDA2-E3D1-423A-BA16-D7F323C9C4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79072" y="3511653"/>
              <a:ext cx="457112" cy="37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A12025E6-5FA1-47F4-9EE3-7EEED1EAFD5F}"/>
                </a:ext>
              </a:extLst>
            </p:cNvPr>
            <p:cNvSpPr txBox="1"/>
            <p:nvPr/>
          </p:nvSpPr>
          <p:spPr>
            <a:xfrm>
              <a:off x="787466" y="3887293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electricity</a:t>
              </a:r>
            </a:p>
          </p:txBody>
        </p: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95F7223-C326-4639-978E-EBF6E462BC96}"/>
                </a:ext>
              </a:extLst>
            </p:cNvPr>
            <p:cNvSpPr txBox="1"/>
            <p:nvPr/>
          </p:nvSpPr>
          <p:spPr>
            <a:xfrm>
              <a:off x="2417346" y="3884157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electricity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3F90055D-AF21-463C-AE45-485DCA02DCE2}"/>
                </a:ext>
              </a:extLst>
            </p:cNvPr>
            <p:cNvSpPr txBox="1"/>
            <p:nvPr/>
          </p:nvSpPr>
          <p:spPr>
            <a:xfrm>
              <a:off x="4037793" y="3850617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light</a:t>
              </a:r>
            </a:p>
          </p:txBody>
        </p:sp>
      </p:grpSp>
      <p:sp>
        <p:nvSpPr>
          <p:cNvPr id="78" name="Arrow: Down 77">
            <a:extLst>
              <a:ext uri="{FF2B5EF4-FFF2-40B4-BE49-F238E27FC236}">
                <a16:creationId xmlns:a16="http://schemas.microsoft.com/office/drawing/2014/main" id="{63FE05FF-6249-4E9D-904A-47ADFD224811}"/>
              </a:ext>
            </a:extLst>
          </p:cNvPr>
          <p:cNvSpPr/>
          <p:nvPr/>
        </p:nvSpPr>
        <p:spPr>
          <a:xfrm>
            <a:off x="2788546" y="3731054"/>
            <a:ext cx="426720" cy="1098385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28F8C1B5-2825-43BA-8B79-072B3EF0E49A}"/>
              </a:ext>
            </a:extLst>
          </p:cNvPr>
          <p:cNvSpPr/>
          <p:nvPr/>
        </p:nvSpPr>
        <p:spPr>
          <a:xfrm>
            <a:off x="173141" y="3058246"/>
            <a:ext cx="5693807" cy="78049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script (</a:t>
            </a:r>
            <a:r>
              <a:rPr lang="en-US" i="1" dirty="0">
                <a:solidFill>
                  <a:sysClr val="windowText" lastClr="000000"/>
                </a:solidFill>
              </a:rPr>
              <a:t>python, R, </a:t>
            </a:r>
            <a:r>
              <a:rPr lang="en-US" i="1" dirty="0" err="1">
                <a:solidFill>
                  <a:sysClr val="windowText" lastClr="000000"/>
                </a:solidFill>
              </a:rPr>
              <a:t>jupyter</a:t>
            </a:r>
            <a:r>
              <a:rPr lang="en-US" i="1" dirty="0">
                <a:solidFill>
                  <a:sysClr val="windowText" lastClr="000000"/>
                </a:solidFill>
              </a:rPr>
              <a:t> notebook)</a:t>
            </a:r>
          </a:p>
        </p:txBody>
      </p:sp>
      <p:sp>
        <p:nvSpPr>
          <p:cNvPr id="77" name="Arrow: Down 76">
            <a:extLst>
              <a:ext uri="{FF2B5EF4-FFF2-40B4-BE49-F238E27FC236}">
                <a16:creationId xmlns:a16="http://schemas.microsoft.com/office/drawing/2014/main" id="{24A2805B-7D99-40B5-8735-A090E92E6D75}"/>
              </a:ext>
            </a:extLst>
          </p:cNvPr>
          <p:cNvSpPr/>
          <p:nvPr/>
        </p:nvSpPr>
        <p:spPr>
          <a:xfrm>
            <a:off x="2803128" y="2242357"/>
            <a:ext cx="426720" cy="87497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C87DCC9E-B173-42E1-9817-30D033E935D8}"/>
              </a:ext>
            </a:extLst>
          </p:cNvPr>
          <p:cNvSpPr/>
          <p:nvPr/>
        </p:nvSpPr>
        <p:spPr>
          <a:xfrm>
            <a:off x="173141" y="1767927"/>
            <a:ext cx="5686695" cy="545494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Raw data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C1725EB-8D05-43D6-82CD-4D62C6C090AD}"/>
              </a:ext>
            </a:extLst>
          </p:cNvPr>
          <p:cNvSpPr txBox="1"/>
          <p:nvPr/>
        </p:nvSpPr>
        <p:spPr>
          <a:xfrm>
            <a:off x="97277" y="252919"/>
            <a:ext cx="5769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Workflow as per “original” tutorial.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DF9C28CA-D348-4807-A88F-6DC5313680E7}"/>
              </a:ext>
            </a:extLst>
          </p:cNvPr>
          <p:cNvSpPr/>
          <p:nvPr/>
        </p:nvSpPr>
        <p:spPr>
          <a:xfrm>
            <a:off x="6085758" y="16622"/>
            <a:ext cx="6022146" cy="6797440"/>
          </a:xfrm>
          <a:prstGeom prst="roundRect">
            <a:avLst>
              <a:gd name="adj" fmla="val 114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AAF6F347-717A-464E-85E1-61451D87B089}"/>
              </a:ext>
            </a:extLst>
          </p:cNvPr>
          <p:cNvSpPr/>
          <p:nvPr/>
        </p:nvSpPr>
        <p:spPr>
          <a:xfrm>
            <a:off x="6241786" y="4758147"/>
            <a:ext cx="5693807" cy="188850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>
                <a:solidFill>
                  <a:schemeClr val="accent1"/>
                </a:solidFill>
              </a:rPr>
              <a:t>MESSAGEix</a:t>
            </a:r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  <a:p>
            <a:pPr algn="ctr"/>
            <a:endParaRPr lang="en-US" dirty="0">
              <a:solidFill>
                <a:schemeClr val="accent1"/>
              </a:solidFill>
            </a:endParaRPr>
          </a:p>
        </p:txBody>
      </p:sp>
      <p:grpSp>
        <p:nvGrpSpPr>
          <p:cNvPr id="84" name="Group 83">
            <a:extLst>
              <a:ext uri="{FF2B5EF4-FFF2-40B4-BE49-F238E27FC236}">
                <a16:creationId xmlns:a16="http://schemas.microsoft.com/office/drawing/2014/main" id="{F756DDA6-C1FD-45BF-AB8A-2BFB1A9BC7F6}"/>
              </a:ext>
            </a:extLst>
          </p:cNvPr>
          <p:cNvGrpSpPr/>
          <p:nvPr/>
        </p:nvGrpSpPr>
        <p:grpSpPr>
          <a:xfrm>
            <a:off x="6728362" y="5127651"/>
            <a:ext cx="5096427" cy="1559450"/>
            <a:chOff x="546430" y="2589453"/>
            <a:chExt cx="5096427" cy="1559450"/>
          </a:xfrm>
        </p:grpSpPr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2A685D19-FE62-4E44-9AA0-D669A9BA2DE2}"/>
                </a:ext>
              </a:extLst>
            </p:cNvPr>
            <p:cNvSpPr/>
            <p:nvPr/>
          </p:nvSpPr>
          <p:spPr>
            <a:xfrm>
              <a:off x="1174899" y="2628450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Secondary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1A57C978-3482-4AEB-B134-535AA629143A}"/>
                </a:ext>
              </a:extLst>
            </p:cNvPr>
            <p:cNvSpPr/>
            <p:nvPr/>
          </p:nvSpPr>
          <p:spPr>
            <a:xfrm>
              <a:off x="546430" y="3164105"/>
              <a:ext cx="528320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powerplants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98F2C8E1-6C56-4CA0-B384-1CB32D5B7609}"/>
                </a:ext>
              </a:extLst>
            </p:cNvPr>
            <p:cNvSpPr/>
            <p:nvPr/>
          </p:nvSpPr>
          <p:spPr>
            <a:xfrm>
              <a:off x="2012697" y="3164105"/>
              <a:ext cx="743757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electricity grid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C1DEB664-4931-4A4D-B2AB-6466288DA36E}"/>
                </a:ext>
              </a:extLst>
            </p:cNvPr>
            <p:cNvSpPr/>
            <p:nvPr/>
          </p:nvSpPr>
          <p:spPr>
            <a:xfrm>
              <a:off x="2791926" y="2628450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/>
                <a:t>Final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11CA5AE0-E329-4DF3-A88F-64DAD05CE839}"/>
                </a:ext>
              </a:extLst>
            </p:cNvPr>
            <p:cNvSpPr/>
            <p:nvPr/>
          </p:nvSpPr>
          <p:spPr>
            <a:xfrm>
              <a:off x="3708006" y="3164105"/>
              <a:ext cx="667064" cy="780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/>
                <a:t>light-bulbs</a:t>
              </a:r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F0A99630-7A31-4186-897D-3966838B6780}"/>
                </a:ext>
              </a:extLst>
            </p:cNvPr>
            <p:cNvCxnSpPr>
              <a:cxnSpLocks/>
            </p:cNvCxnSpPr>
            <p:nvPr/>
          </p:nvCxnSpPr>
          <p:spPr>
            <a:xfrm>
              <a:off x="1596539" y="2980342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FAB89EE8-2976-464C-8F26-BC87A515EF8A}"/>
                </a:ext>
              </a:extLst>
            </p:cNvPr>
            <p:cNvCxnSpPr>
              <a:cxnSpLocks/>
            </p:cNvCxnSpPr>
            <p:nvPr/>
          </p:nvCxnSpPr>
          <p:spPr>
            <a:xfrm>
              <a:off x="3213566" y="2980342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E550A059-725E-4192-9395-1CE412F116E8}"/>
                </a:ext>
              </a:extLst>
            </p:cNvPr>
            <p:cNvCxnSpPr>
              <a:cxnSpLocks/>
              <a:stCxn id="86" idx="3"/>
            </p:cNvCxnSpPr>
            <p:nvPr/>
          </p:nvCxnSpPr>
          <p:spPr>
            <a:xfrm flipV="1">
              <a:off x="1074750" y="3550649"/>
              <a:ext cx="521789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>
              <a:extLst>
                <a:ext uri="{FF2B5EF4-FFF2-40B4-BE49-F238E27FC236}">
                  <a16:creationId xmlns:a16="http://schemas.microsoft.com/office/drawing/2014/main" id="{1BDC8980-E275-4D1D-A70E-20272E9B32BF}"/>
                </a:ext>
              </a:extLst>
            </p:cNvPr>
            <p:cNvCxnSpPr>
              <a:cxnSpLocks/>
              <a:endCxn id="87" idx="1"/>
            </p:cNvCxnSpPr>
            <p:nvPr/>
          </p:nvCxnSpPr>
          <p:spPr>
            <a:xfrm>
              <a:off x="1603071" y="3550649"/>
              <a:ext cx="409626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8B6A0D59-502B-42C4-B104-4187E6EECDA6}"/>
                </a:ext>
              </a:extLst>
            </p:cNvPr>
            <p:cNvCxnSpPr>
              <a:cxnSpLocks/>
              <a:stCxn id="87" idx="3"/>
            </p:cNvCxnSpPr>
            <p:nvPr/>
          </p:nvCxnSpPr>
          <p:spPr>
            <a:xfrm flipV="1">
              <a:off x="2756454" y="3550650"/>
              <a:ext cx="457112" cy="37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>
              <a:extLst>
                <a:ext uri="{FF2B5EF4-FFF2-40B4-BE49-F238E27FC236}">
                  <a16:creationId xmlns:a16="http://schemas.microsoft.com/office/drawing/2014/main" id="{4A782D51-AA38-4625-B826-166C81305FA4}"/>
                </a:ext>
              </a:extLst>
            </p:cNvPr>
            <p:cNvCxnSpPr>
              <a:cxnSpLocks/>
              <a:endCxn id="89" idx="1"/>
            </p:cNvCxnSpPr>
            <p:nvPr/>
          </p:nvCxnSpPr>
          <p:spPr>
            <a:xfrm>
              <a:off x="3213566" y="3550649"/>
              <a:ext cx="494440" cy="370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58AC30B1-F62A-4F64-BCF1-F613B630F5BF}"/>
                </a:ext>
              </a:extLst>
            </p:cNvPr>
            <p:cNvSpPr/>
            <p:nvPr/>
          </p:nvSpPr>
          <p:spPr>
            <a:xfrm>
              <a:off x="4414544" y="2589453"/>
              <a:ext cx="843280" cy="351892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Useful</a:t>
              </a:r>
            </a:p>
          </p:txBody>
        </p:sp>
        <p:cxnSp>
          <p:nvCxnSpPr>
            <p:cNvPr id="97" name="Straight Connector 96">
              <a:extLst>
                <a:ext uri="{FF2B5EF4-FFF2-40B4-BE49-F238E27FC236}">
                  <a16:creationId xmlns:a16="http://schemas.microsoft.com/office/drawing/2014/main" id="{CE986E98-50AE-4C1F-8BB7-15B027B4C5EB}"/>
                </a:ext>
              </a:extLst>
            </p:cNvPr>
            <p:cNvCxnSpPr>
              <a:cxnSpLocks/>
            </p:cNvCxnSpPr>
            <p:nvPr/>
          </p:nvCxnSpPr>
          <p:spPr>
            <a:xfrm>
              <a:off x="4836184" y="2941345"/>
              <a:ext cx="0" cy="964256"/>
            </a:xfrm>
            <a:prstGeom prst="line">
              <a:avLst/>
            </a:prstGeom>
            <a:ln w="19050"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>
              <a:extLst>
                <a:ext uri="{FF2B5EF4-FFF2-40B4-BE49-F238E27FC236}">
                  <a16:creationId xmlns:a16="http://schemas.microsoft.com/office/drawing/2014/main" id="{76ADB9A1-C5E9-4B96-BDB8-17895044CDC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79072" y="3511653"/>
              <a:ext cx="457112" cy="370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TextBox 98">
              <a:extLst>
                <a:ext uri="{FF2B5EF4-FFF2-40B4-BE49-F238E27FC236}">
                  <a16:creationId xmlns:a16="http://schemas.microsoft.com/office/drawing/2014/main" id="{298D2E19-5583-4329-A6F7-2C936D3F8984}"/>
                </a:ext>
              </a:extLst>
            </p:cNvPr>
            <p:cNvSpPr txBox="1"/>
            <p:nvPr/>
          </p:nvSpPr>
          <p:spPr>
            <a:xfrm>
              <a:off x="787466" y="3887293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electricity</a:t>
              </a:r>
            </a:p>
          </p:txBody>
        </p:sp>
        <p:sp>
          <p:nvSpPr>
            <p:cNvPr id="100" name="TextBox 99">
              <a:extLst>
                <a:ext uri="{FF2B5EF4-FFF2-40B4-BE49-F238E27FC236}">
                  <a16:creationId xmlns:a16="http://schemas.microsoft.com/office/drawing/2014/main" id="{C1E692C0-C909-49F8-9716-BBC6EEE7EFA9}"/>
                </a:ext>
              </a:extLst>
            </p:cNvPr>
            <p:cNvSpPr txBox="1"/>
            <p:nvPr/>
          </p:nvSpPr>
          <p:spPr>
            <a:xfrm>
              <a:off x="2417346" y="3884157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electricity</a:t>
              </a:r>
            </a:p>
          </p:txBody>
        </p:sp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662F96D5-2ADB-4E20-A8A4-5FD4CB915110}"/>
                </a:ext>
              </a:extLst>
            </p:cNvPr>
            <p:cNvSpPr txBox="1"/>
            <p:nvPr/>
          </p:nvSpPr>
          <p:spPr>
            <a:xfrm>
              <a:off x="4037793" y="3850617"/>
              <a:ext cx="1605064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i="1" dirty="0"/>
                <a:t>light</a:t>
              </a:r>
            </a:p>
          </p:txBody>
        </p:sp>
      </p:grpSp>
      <p:sp>
        <p:nvSpPr>
          <p:cNvPr id="106" name="TextBox 105">
            <a:extLst>
              <a:ext uri="{FF2B5EF4-FFF2-40B4-BE49-F238E27FC236}">
                <a16:creationId xmlns:a16="http://schemas.microsoft.com/office/drawing/2014/main" id="{B029A360-BA0B-41DC-B159-99C10E788764}"/>
              </a:ext>
            </a:extLst>
          </p:cNvPr>
          <p:cNvSpPr txBox="1"/>
          <p:nvPr/>
        </p:nvSpPr>
        <p:spPr>
          <a:xfrm>
            <a:off x="6165921" y="252919"/>
            <a:ext cx="57696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bg1"/>
                </a:solidFill>
              </a:rPr>
              <a:t>Example of workflow using excel input files.</a:t>
            </a:r>
          </a:p>
        </p:txBody>
      </p:sp>
      <p:sp>
        <p:nvSpPr>
          <p:cNvPr id="111" name="Arrow: Down 110">
            <a:extLst>
              <a:ext uri="{FF2B5EF4-FFF2-40B4-BE49-F238E27FC236}">
                <a16:creationId xmlns:a16="http://schemas.microsoft.com/office/drawing/2014/main" id="{62407747-C44B-4A2C-8DFA-13D2492F3B32}"/>
              </a:ext>
            </a:extLst>
          </p:cNvPr>
          <p:cNvSpPr/>
          <p:nvPr/>
        </p:nvSpPr>
        <p:spPr>
          <a:xfrm>
            <a:off x="10035667" y="3798682"/>
            <a:ext cx="426720" cy="1098385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2" name="Rectangle 111">
            <a:extLst>
              <a:ext uri="{FF2B5EF4-FFF2-40B4-BE49-F238E27FC236}">
                <a16:creationId xmlns:a16="http://schemas.microsoft.com/office/drawing/2014/main" id="{8CA40C9B-2184-4EFB-AD15-1901616A3B77}"/>
              </a:ext>
            </a:extLst>
          </p:cNvPr>
          <p:cNvSpPr/>
          <p:nvPr/>
        </p:nvSpPr>
        <p:spPr>
          <a:xfrm>
            <a:off x="9619907" y="3656987"/>
            <a:ext cx="1258241" cy="9038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data import script</a:t>
            </a:r>
            <a:endParaRPr lang="en-US" sz="1400" i="1" dirty="0">
              <a:solidFill>
                <a:sysClr val="windowText" lastClr="000000"/>
              </a:solidFill>
            </a:endParaRPr>
          </a:p>
        </p:txBody>
      </p:sp>
      <p:sp>
        <p:nvSpPr>
          <p:cNvPr id="113" name="Arrow: Down 112">
            <a:extLst>
              <a:ext uri="{FF2B5EF4-FFF2-40B4-BE49-F238E27FC236}">
                <a16:creationId xmlns:a16="http://schemas.microsoft.com/office/drawing/2014/main" id="{7C66C0D8-942D-4B83-A499-BFAE42FAC483}"/>
              </a:ext>
            </a:extLst>
          </p:cNvPr>
          <p:cNvSpPr/>
          <p:nvPr/>
        </p:nvSpPr>
        <p:spPr>
          <a:xfrm>
            <a:off x="10027928" y="2895448"/>
            <a:ext cx="426720" cy="87497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Rectangle: Folded Corner 113">
            <a:extLst>
              <a:ext uri="{FF2B5EF4-FFF2-40B4-BE49-F238E27FC236}">
                <a16:creationId xmlns:a16="http://schemas.microsoft.com/office/drawing/2014/main" id="{F0BAB7D1-B386-480D-A153-CD3E24E654F0}"/>
              </a:ext>
            </a:extLst>
          </p:cNvPr>
          <p:cNvSpPr/>
          <p:nvPr/>
        </p:nvSpPr>
        <p:spPr>
          <a:xfrm>
            <a:off x="9612168" y="2496741"/>
            <a:ext cx="1258241" cy="931622"/>
          </a:xfrm>
          <a:prstGeom prst="foldedCorner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data set “</a:t>
            </a:r>
            <a:r>
              <a:rPr lang="en-US" sz="1400" i="1" dirty="0"/>
              <a:t>constraints</a:t>
            </a:r>
            <a:r>
              <a:rPr lang="en-US" sz="1400" dirty="0"/>
              <a:t>” in .xlsx format</a:t>
            </a:r>
          </a:p>
        </p:txBody>
      </p:sp>
      <p:sp>
        <p:nvSpPr>
          <p:cNvPr id="115" name="Arrow: Down 114">
            <a:extLst>
              <a:ext uri="{FF2B5EF4-FFF2-40B4-BE49-F238E27FC236}">
                <a16:creationId xmlns:a16="http://schemas.microsoft.com/office/drawing/2014/main" id="{84701153-E45A-494B-8DBF-7BEA63329AC3}"/>
              </a:ext>
            </a:extLst>
          </p:cNvPr>
          <p:cNvSpPr/>
          <p:nvPr/>
        </p:nvSpPr>
        <p:spPr>
          <a:xfrm>
            <a:off x="8745867" y="3807518"/>
            <a:ext cx="426720" cy="1098385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0E83D37-ADFD-4ACC-9A2D-E15BFF093558}"/>
              </a:ext>
            </a:extLst>
          </p:cNvPr>
          <p:cNvSpPr/>
          <p:nvPr/>
        </p:nvSpPr>
        <p:spPr>
          <a:xfrm>
            <a:off x="8330107" y="3665823"/>
            <a:ext cx="1258241" cy="9038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data import script</a:t>
            </a:r>
            <a:endParaRPr lang="en-US" sz="1400" i="1" dirty="0">
              <a:solidFill>
                <a:sysClr val="windowText" lastClr="000000"/>
              </a:solidFill>
            </a:endParaRPr>
          </a:p>
        </p:txBody>
      </p:sp>
      <p:sp>
        <p:nvSpPr>
          <p:cNvPr id="117" name="Arrow: Down 116">
            <a:extLst>
              <a:ext uri="{FF2B5EF4-FFF2-40B4-BE49-F238E27FC236}">
                <a16:creationId xmlns:a16="http://schemas.microsoft.com/office/drawing/2014/main" id="{A6C70B8E-8147-4BE0-8F26-3F20FB75FFA0}"/>
              </a:ext>
            </a:extLst>
          </p:cNvPr>
          <p:cNvSpPr/>
          <p:nvPr/>
        </p:nvSpPr>
        <p:spPr>
          <a:xfrm>
            <a:off x="8738128" y="2904284"/>
            <a:ext cx="426720" cy="87497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Rectangle: Folded Corner 117">
            <a:extLst>
              <a:ext uri="{FF2B5EF4-FFF2-40B4-BE49-F238E27FC236}">
                <a16:creationId xmlns:a16="http://schemas.microsoft.com/office/drawing/2014/main" id="{7051BA13-99BA-4D89-A6C8-A9C42BBF4660}"/>
              </a:ext>
            </a:extLst>
          </p:cNvPr>
          <p:cNvSpPr/>
          <p:nvPr/>
        </p:nvSpPr>
        <p:spPr>
          <a:xfrm>
            <a:off x="8322368" y="2505577"/>
            <a:ext cx="1258241" cy="931622"/>
          </a:xfrm>
          <a:prstGeom prst="foldedCorner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data set “demand” in .xlsx format</a:t>
            </a:r>
          </a:p>
        </p:txBody>
      </p:sp>
      <p:sp>
        <p:nvSpPr>
          <p:cNvPr id="119" name="Arrow: Down 118">
            <a:extLst>
              <a:ext uri="{FF2B5EF4-FFF2-40B4-BE49-F238E27FC236}">
                <a16:creationId xmlns:a16="http://schemas.microsoft.com/office/drawing/2014/main" id="{524221A7-B7CF-4290-9E8D-DF80C1CC14FF}"/>
              </a:ext>
            </a:extLst>
          </p:cNvPr>
          <p:cNvSpPr/>
          <p:nvPr/>
        </p:nvSpPr>
        <p:spPr>
          <a:xfrm>
            <a:off x="7440588" y="3807518"/>
            <a:ext cx="426720" cy="1098385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Rectangle 119">
            <a:extLst>
              <a:ext uri="{FF2B5EF4-FFF2-40B4-BE49-F238E27FC236}">
                <a16:creationId xmlns:a16="http://schemas.microsoft.com/office/drawing/2014/main" id="{B6ECD8A5-5374-49CC-997C-57B561C766F4}"/>
              </a:ext>
            </a:extLst>
          </p:cNvPr>
          <p:cNvSpPr/>
          <p:nvPr/>
        </p:nvSpPr>
        <p:spPr>
          <a:xfrm>
            <a:off x="7024828" y="3665823"/>
            <a:ext cx="1258241" cy="9038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data import script</a:t>
            </a:r>
            <a:endParaRPr lang="en-US" sz="1400" i="1" dirty="0">
              <a:solidFill>
                <a:sysClr val="windowText" lastClr="000000"/>
              </a:solidFill>
            </a:endParaRPr>
          </a:p>
        </p:txBody>
      </p:sp>
      <p:sp>
        <p:nvSpPr>
          <p:cNvPr id="121" name="Arrow: Down 120">
            <a:extLst>
              <a:ext uri="{FF2B5EF4-FFF2-40B4-BE49-F238E27FC236}">
                <a16:creationId xmlns:a16="http://schemas.microsoft.com/office/drawing/2014/main" id="{4CEBE761-ADB0-4956-9011-9A19542FBD9A}"/>
              </a:ext>
            </a:extLst>
          </p:cNvPr>
          <p:cNvSpPr/>
          <p:nvPr/>
        </p:nvSpPr>
        <p:spPr>
          <a:xfrm>
            <a:off x="7432849" y="2904284"/>
            <a:ext cx="426720" cy="87497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Rectangle: Folded Corner 121">
            <a:extLst>
              <a:ext uri="{FF2B5EF4-FFF2-40B4-BE49-F238E27FC236}">
                <a16:creationId xmlns:a16="http://schemas.microsoft.com/office/drawing/2014/main" id="{F1AD502B-8797-4BC3-AB43-601EC75239C7}"/>
              </a:ext>
            </a:extLst>
          </p:cNvPr>
          <p:cNvSpPr/>
          <p:nvPr/>
        </p:nvSpPr>
        <p:spPr>
          <a:xfrm>
            <a:off x="7017089" y="2505577"/>
            <a:ext cx="1258241" cy="931622"/>
          </a:xfrm>
          <a:prstGeom prst="foldedCorner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data set “technologies” in .xlsx format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343AD468-6D1F-4B38-B7DB-899F75F59449}"/>
              </a:ext>
            </a:extLst>
          </p:cNvPr>
          <p:cNvCxnSpPr>
            <a:cxnSpLocks/>
          </p:cNvCxnSpPr>
          <p:nvPr/>
        </p:nvCxnSpPr>
        <p:spPr>
          <a:xfrm>
            <a:off x="6165921" y="2393004"/>
            <a:ext cx="5867194" cy="0"/>
          </a:xfrm>
          <a:prstGeom prst="line">
            <a:avLst/>
          </a:prstGeom>
          <a:ln w="4445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Arrow: Down 127">
            <a:extLst>
              <a:ext uri="{FF2B5EF4-FFF2-40B4-BE49-F238E27FC236}">
                <a16:creationId xmlns:a16="http://schemas.microsoft.com/office/drawing/2014/main" id="{ABD83E96-BE2C-42A5-BD85-F37BB81D82F2}"/>
              </a:ext>
            </a:extLst>
          </p:cNvPr>
          <p:cNvSpPr/>
          <p:nvPr/>
        </p:nvSpPr>
        <p:spPr>
          <a:xfrm>
            <a:off x="10052160" y="1781415"/>
            <a:ext cx="426720" cy="87497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Arrow: Down 128">
            <a:extLst>
              <a:ext uri="{FF2B5EF4-FFF2-40B4-BE49-F238E27FC236}">
                <a16:creationId xmlns:a16="http://schemas.microsoft.com/office/drawing/2014/main" id="{A040E7F4-976E-4047-BCF1-D68A94EC5F50}"/>
              </a:ext>
            </a:extLst>
          </p:cNvPr>
          <p:cNvSpPr/>
          <p:nvPr/>
        </p:nvSpPr>
        <p:spPr>
          <a:xfrm>
            <a:off x="8762360" y="1790251"/>
            <a:ext cx="426720" cy="87497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Arrow: Down 129">
            <a:extLst>
              <a:ext uri="{FF2B5EF4-FFF2-40B4-BE49-F238E27FC236}">
                <a16:creationId xmlns:a16="http://schemas.microsoft.com/office/drawing/2014/main" id="{AD59BC1C-C631-405E-8D91-A8278BD7971F}"/>
              </a:ext>
            </a:extLst>
          </p:cNvPr>
          <p:cNvSpPr/>
          <p:nvPr/>
        </p:nvSpPr>
        <p:spPr>
          <a:xfrm>
            <a:off x="7457081" y="1790251"/>
            <a:ext cx="426720" cy="874979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5C49C900-30A1-465B-9CA3-CFA430428569}"/>
              </a:ext>
            </a:extLst>
          </p:cNvPr>
          <p:cNvSpPr/>
          <p:nvPr/>
        </p:nvSpPr>
        <p:spPr>
          <a:xfrm>
            <a:off x="9619907" y="1367045"/>
            <a:ext cx="1258241" cy="9038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data conversion script</a:t>
            </a:r>
            <a:endParaRPr lang="en-US" sz="1400" i="1" dirty="0">
              <a:solidFill>
                <a:sysClr val="windowText" lastClr="000000"/>
              </a:solidFill>
            </a:endParaRP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2AEA28E2-787A-4B55-AF4F-9A552B519EA8}"/>
              </a:ext>
            </a:extLst>
          </p:cNvPr>
          <p:cNvSpPr/>
          <p:nvPr/>
        </p:nvSpPr>
        <p:spPr>
          <a:xfrm>
            <a:off x="8330107" y="1375881"/>
            <a:ext cx="1258241" cy="9038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data conversion script</a:t>
            </a:r>
            <a:endParaRPr lang="en-US" sz="1400" i="1" dirty="0">
              <a:solidFill>
                <a:sysClr val="windowText" lastClr="000000"/>
              </a:solidFill>
            </a:endParaRP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D56ED5F6-1A3F-4642-8993-8394916F4302}"/>
              </a:ext>
            </a:extLst>
          </p:cNvPr>
          <p:cNvSpPr/>
          <p:nvPr/>
        </p:nvSpPr>
        <p:spPr>
          <a:xfrm>
            <a:off x="7024828" y="1375881"/>
            <a:ext cx="1258241" cy="90386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>
                <a:solidFill>
                  <a:sysClr val="windowText" lastClr="000000"/>
                </a:solidFill>
              </a:rPr>
              <a:t>data conversion script</a:t>
            </a:r>
            <a:endParaRPr lang="en-US" sz="1400" i="1" dirty="0">
              <a:solidFill>
                <a:sysClr val="windowText" lastClr="000000"/>
              </a:solidFill>
            </a:endParaRPr>
          </a:p>
        </p:txBody>
      </p:sp>
      <p:sp>
        <p:nvSpPr>
          <p:cNvPr id="131" name="Arrow: Down 130">
            <a:extLst>
              <a:ext uri="{FF2B5EF4-FFF2-40B4-BE49-F238E27FC236}">
                <a16:creationId xmlns:a16="http://schemas.microsoft.com/office/drawing/2014/main" id="{5CA0CE70-341D-4714-9E72-19882642F0CC}"/>
              </a:ext>
            </a:extLst>
          </p:cNvPr>
          <p:cNvSpPr/>
          <p:nvPr/>
        </p:nvSpPr>
        <p:spPr>
          <a:xfrm>
            <a:off x="10061505" y="810800"/>
            <a:ext cx="426720" cy="67342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Arrow: Down 131">
            <a:extLst>
              <a:ext uri="{FF2B5EF4-FFF2-40B4-BE49-F238E27FC236}">
                <a16:creationId xmlns:a16="http://schemas.microsoft.com/office/drawing/2014/main" id="{8F40CC48-0A20-45E1-8692-B5825AC61323}"/>
              </a:ext>
            </a:extLst>
          </p:cNvPr>
          <p:cNvSpPr/>
          <p:nvPr/>
        </p:nvSpPr>
        <p:spPr>
          <a:xfrm>
            <a:off x="8771705" y="819636"/>
            <a:ext cx="426720" cy="67342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Arrow: Down 132">
            <a:extLst>
              <a:ext uri="{FF2B5EF4-FFF2-40B4-BE49-F238E27FC236}">
                <a16:creationId xmlns:a16="http://schemas.microsoft.com/office/drawing/2014/main" id="{E81A298D-CD4C-4535-804F-A2367AC10BD0}"/>
              </a:ext>
            </a:extLst>
          </p:cNvPr>
          <p:cNvSpPr/>
          <p:nvPr/>
        </p:nvSpPr>
        <p:spPr>
          <a:xfrm>
            <a:off x="7466426" y="819636"/>
            <a:ext cx="426720" cy="673420"/>
          </a:xfrm>
          <a:prstGeom prst="down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A247AB0-92CD-4DE7-9B3A-859E4B491484}"/>
              </a:ext>
            </a:extLst>
          </p:cNvPr>
          <p:cNvSpPr/>
          <p:nvPr/>
        </p:nvSpPr>
        <p:spPr>
          <a:xfrm>
            <a:off x="6241786" y="686429"/>
            <a:ext cx="5686695" cy="545494"/>
          </a:xfrm>
          <a:prstGeom prst="rect">
            <a:avLst/>
          </a:prstGeom>
          <a:solidFill>
            <a:schemeClr val="accent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Raw data</a:t>
            </a:r>
          </a:p>
        </p:txBody>
      </p:sp>
    </p:spTree>
    <p:extLst>
      <p:ext uri="{BB962C8B-B14F-4D97-AF65-F5344CB8AC3E}">
        <p14:creationId xmlns:p14="http://schemas.microsoft.com/office/powerpoint/2010/main" val="1895124595"/>
      </p:ext>
    </p:extLst>
  </p:cSld>
  <p:clrMapOvr>
    <a:masterClrMapping/>
  </p:clrMapOvr>
</p:sld>
</file>

<file path=ppt/theme/theme1.xml><?xml version="1.0" encoding="utf-8"?>
<a:theme xmlns:a="http://schemas.openxmlformats.org/drawingml/2006/main" name="Title slide">
  <a:themeElements>
    <a:clrScheme name="IIASA color">
      <a:dk1>
        <a:sysClr val="windowText" lastClr="000000"/>
      </a:dk1>
      <a:lt1>
        <a:sysClr val="window" lastClr="FFFFFF"/>
      </a:lt1>
      <a:dk2>
        <a:srgbClr val="00599D"/>
      </a:dk2>
      <a:lt2>
        <a:srgbClr val="E7E6E6"/>
      </a:lt2>
      <a:accent1>
        <a:srgbClr val="00599D"/>
      </a:accent1>
      <a:accent2>
        <a:srgbClr val="09C6C0"/>
      </a:accent2>
      <a:accent3>
        <a:srgbClr val="24806E"/>
      </a:accent3>
      <a:accent4>
        <a:srgbClr val="FDBB40"/>
      </a:accent4>
      <a:accent5>
        <a:srgbClr val="EF6A6B"/>
      </a:accent5>
      <a:accent6>
        <a:srgbClr val="6A4C93"/>
      </a:accent6>
      <a:hlink>
        <a:srgbClr val="00599D"/>
      </a:hlink>
      <a:folHlink>
        <a:srgbClr val="6A4C9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iasa_dh_template_169.potx" id="{B0F2967E-95CF-4A90-A977-E2D4C086E551}" vid="{52282615-B4D3-44AA-90D7-B3345FBAD180}"/>
    </a:ext>
  </a:extLst>
</a:theme>
</file>

<file path=ppt/theme/theme2.xml><?xml version="1.0" encoding="utf-8"?>
<a:theme xmlns:a="http://schemas.openxmlformats.org/drawingml/2006/main" name="Content">
  <a:themeElements>
    <a:clrScheme name="IIASA color">
      <a:dk1>
        <a:sysClr val="windowText" lastClr="000000"/>
      </a:dk1>
      <a:lt1>
        <a:sysClr val="window" lastClr="FFFFFF"/>
      </a:lt1>
      <a:dk2>
        <a:srgbClr val="00599D"/>
      </a:dk2>
      <a:lt2>
        <a:srgbClr val="E7E6E6"/>
      </a:lt2>
      <a:accent1>
        <a:srgbClr val="00599D"/>
      </a:accent1>
      <a:accent2>
        <a:srgbClr val="09C6C0"/>
      </a:accent2>
      <a:accent3>
        <a:srgbClr val="24806E"/>
      </a:accent3>
      <a:accent4>
        <a:srgbClr val="FDBB40"/>
      </a:accent4>
      <a:accent5>
        <a:srgbClr val="EF6A6B"/>
      </a:accent5>
      <a:accent6>
        <a:srgbClr val="6A4C93"/>
      </a:accent6>
      <a:hlink>
        <a:srgbClr val="00599D"/>
      </a:hlink>
      <a:folHlink>
        <a:srgbClr val="6A4C93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iasa_dh_template_169.potx" id="{B0F2967E-95CF-4A90-A977-E2D4C086E551}" vid="{C19DDA07-5643-42C0-95C1-F793A2A292E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6C0CC2C1BBF24EAF6B3D15882DAE61" ma:contentTypeVersion="9" ma:contentTypeDescription="Create a new document." ma:contentTypeScope="" ma:versionID="d7d442aded1f32970ca7b5881ad565e0">
  <xsd:schema xmlns:xsd="http://www.w3.org/2001/XMLSchema" xmlns:xs="http://www.w3.org/2001/XMLSchema" xmlns:p="http://schemas.microsoft.com/office/2006/metadata/properties" xmlns:ns2="767a3297-cb3c-49cb-bb81-4accf9a9be2f" xmlns:ns3="4338dd45-1272-44e4-8715-b442259e15fd" targetNamespace="http://schemas.microsoft.com/office/2006/metadata/properties" ma:root="true" ma:fieldsID="efdb64e9efef0c44a9d2235c675f250d" ns2:_="" ns3:_="">
    <xsd:import namespace="767a3297-cb3c-49cb-bb81-4accf9a9be2f"/>
    <xsd:import namespace="4338dd45-1272-44e4-8715-b442259e15f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67a3297-cb3c-49cb-bb81-4accf9a9be2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38dd45-1272-44e4-8715-b442259e15fd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E794EA7-8E28-4624-885F-9EF05194D2E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CDBFC3E-F1C5-4547-9A66-15BCDB336D7F}">
  <ds:schemaRefs>
    <ds:schemaRef ds:uri="4338dd45-1272-44e4-8715-b442259e15fd"/>
    <ds:schemaRef ds:uri="767a3297-cb3c-49cb-bb81-4accf9a9be2f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5AD93C57-A7ED-44E6-88BF-DA3984EE19E6}">
  <ds:schemaRefs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338dd45-1272-44e4-8715-b442259e15fd"/>
    <ds:schemaRef ds:uri="767a3297-cb3c-49cb-bb81-4accf9a9be2f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195</Words>
  <Application>Microsoft Office PowerPoint</Application>
  <PresentationFormat>Widescreen</PresentationFormat>
  <Paragraphs>76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9" baseType="lpstr">
      <vt:lpstr>Arial</vt:lpstr>
      <vt:lpstr>Calibri</vt:lpstr>
      <vt:lpstr>Calibri Light</vt:lpstr>
      <vt:lpstr>Cambria</vt:lpstr>
      <vt:lpstr>Tahoma</vt:lpstr>
      <vt:lpstr>Title slide</vt:lpstr>
      <vt:lpstr>Content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Soft constraint formulation</dc:title>
  <dc:creator>FRICKO Oliver</dc:creator>
  <cp:lastModifiedBy>FRICKO Oliver</cp:lastModifiedBy>
  <cp:revision>11</cp:revision>
  <dcterms:created xsi:type="dcterms:W3CDTF">2020-09-04T08:06:38Z</dcterms:created>
  <dcterms:modified xsi:type="dcterms:W3CDTF">2021-05-05T10:17:19Z</dcterms:modified>
</cp:coreProperties>
</file>