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433" r:id="rId2"/>
    <p:sldId id="43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54"/>
  </p:normalViewPr>
  <p:slideViewPr>
    <p:cSldViewPr snapToGrid="0" snapToObjects="1">
      <p:cViewPr varScale="1">
        <p:scale>
          <a:sx n="113" d="100"/>
          <a:sy n="113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23131-787D-7140-9E23-4A3488ECCCC0}" type="datetimeFigureOut">
              <a:rPr lang="en-US" smtClean="0"/>
              <a:t>4/4/22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8A117-2301-AE49-A02B-A25F3AAE9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2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Red – slow; </a:t>
            </a:r>
            <a:r>
              <a:rPr lang="en-US" dirty="0" err="1"/>
              <a:t>yello</a:t>
            </a:r>
            <a:r>
              <a:rPr lang="en-US" dirty="0"/>
              <a:t>– medium; green – fast</a:t>
            </a:r>
          </a:p>
          <a:p>
            <a:r>
              <a:rPr lang="en-US" dirty="0"/>
              <a:t>(R) Means do it in R</a:t>
            </a:r>
          </a:p>
          <a:p>
            <a:r>
              <a:rPr lang="en-US" dirty="0"/>
              <a:t>Bottom row vertical arrows mean come from anywhere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DE41-7811-654A-8A3C-4ACC88FE39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296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535EC-1CF2-1A4A-93FF-DB88815039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FEEF46-ED3A-5145-8C62-0B1FC053CC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442DE-F7EA-394D-B763-8AA1ADECD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DA40-3F3F-2641-9FE9-68FC0A14D464}" type="datetimeFigureOut">
              <a:rPr lang="en-US" smtClean="0"/>
              <a:t>4/4/22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42921-A213-3A42-A29A-83311F13B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7A803-4262-8942-92F6-787088F01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1628-ADDB-EE4D-9AB0-A1822BBAB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556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538FD-E206-BF41-8062-07E5D8352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45C94C-7A6E-7545-A3F2-7F0F5BA1C1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AB814-C87F-B44A-9DB5-F1DCA448B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DA40-3F3F-2641-9FE9-68FC0A14D464}" type="datetimeFigureOut">
              <a:rPr lang="en-US" smtClean="0"/>
              <a:t>4/4/22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A0D9-A561-494E-9D4E-49D942B53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1E2E0-4E43-8F4E-BF44-F5C4342D2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1628-ADDB-EE4D-9AB0-A1822BBAB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1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38E47E-4B52-1E4C-858E-35D4F662F1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77F1B3-B8BA-5143-8758-B3A961250F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E5C9D2-4B1A-5444-86B5-6D4B999B7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DA40-3F3F-2641-9FE9-68FC0A14D464}" type="datetimeFigureOut">
              <a:rPr lang="en-US" smtClean="0"/>
              <a:t>4/4/22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A574F-E3DF-784E-BDAC-FFE2DB493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C5008-F7EB-DD46-BCF2-1A8A6BED9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1628-ADDB-EE4D-9AB0-A1822BBAB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01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D9431-9BDD-E644-9D97-18A6BF414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DF4924-0931-D647-AB1D-F0673CC2EB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42FCF-DAB8-BC4F-8258-4BC515E73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DA40-3F3F-2641-9FE9-68FC0A14D464}" type="datetimeFigureOut">
              <a:rPr lang="en-US" smtClean="0"/>
              <a:t>4/4/22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0BF37-8A00-9F45-85BC-23E54C052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32C90-58D7-084E-82E5-DD89C8E8D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1628-ADDB-EE4D-9AB0-A1822BBAB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393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3137A-451E-2D4B-A31E-43687D7B7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738A8B-03A7-7842-9FF7-E30BD1E85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94A4E-77FD-E840-A254-394654539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DA40-3F3F-2641-9FE9-68FC0A14D464}" type="datetimeFigureOut">
              <a:rPr lang="en-US" smtClean="0"/>
              <a:t>4/4/22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E28C6-236B-E14E-8786-129F426DC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E3205-3839-AC45-91D4-706E6F87E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1628-ADDB-EE4D-9AB0-A1822BBAB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48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4D4F8-B7F9-3F4F-AC76-CC0C74C89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E5069-234D-4048-AAE8-34E4E34634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E2C9A0-9CCA-034C-B61B-92FA1F214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D0BB4A-55BE-F348-8F7F-1AD87C735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DA40-3F3F-2641-9FE9-68FC0A14D464}" type="datetimeFigureOut">
              <a:rPr lang="en-US" smtClean="0"/>
              <a:t>4/4/22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E43BB5-8B38-454D-A1FA-314063B55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FBED77-B8BC-944E-89A3-ECF02BF62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1628-ADDB-EE4D-9AB0-A1822BBAB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16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A53DA-E5F2-6D46-9188-C75608EE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018C12-7238-DB41-A9B3-6FF87C9E4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91837-2729-2B4D-B811-4306ED45C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0448F8-EA77-D34A-BBA4-A98D202925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61A170-55DB-FF44-85E0-B7F7A8F87D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905A05-863F-F54C-ACA0-D5F74F717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DA40-3F3F-2641-9FE9-68FC0A14D464}" type="datetimeFigureOut">
              <a:rPr lang="en-US" smtClean="0"/>
              <a:t>4/4/22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515AA1-5618-5040-A786-DCB4D9905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AB1B9C-CA28-C84F-89FD-37EFD13A9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1628-ADDB-EE4D-9AB0-A1822BBAB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54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98DF8-9A91-8849-825C-733DC5034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60AC99-6544-FA47-B264-0D2752778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DA40-3F3F-2641-9FE9-68FC0A14D464}" type="datetimeFigureOut">
              <a:rPr lang="en-US" smtClean="0"/>
              <a:t>4/4/22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F2F90-42D5-0C4C-BCBF-20437F5A8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EACB2B-318D-3F41-ADA7-6EAE6B70F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1628-ADDB-EE4D-9AB0-A1822BBAB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8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BF0E11-42E3-534B-9CA7-B1B434D6B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DA40-3F3F-2641-9FE9-68FC0A14D464}" type="datetimeFigureOut">
              <a:rPr lang="en-US" smtClean="0"/>
              <a:t>4/4/22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932AC4-6A91-9E4B-A0FB-11275D169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2EC06-254B-AE43-9AB3-E27AC458C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1628-ADDB-EE4D-9AB0-A1822BBAB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347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87663-1989-BC4A-A36D-A93E08AEA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C242F-E128-8C4F-8CB3-D21EE4848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420D5A-D6E3-364A-8240-582B54EEDA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D64206-0A0F-1048-B156-34806D2A2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DA40-3F3F-2641-9FE9-68FC0A14D464}" type="datetimeFigureOut">
              <a:rPr lang="en-US" smtClean="0"/>
              <a:t>4/4/22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B6DD33-FC03-9D46-8B92-5AD039AE7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33E352-D87B-CD4B-9A42-077FC45F4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1628-ADDB-EE4D-9AB0-A1822BBAB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93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20F2E-CC32-8E45-A238-F9EAD80F5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99AFA4-53E8-8C4A-AAAB-25607C13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512DE6-B71E-1242-8F28-5A6D2377A2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62FC5B-FFE1-4949-989E-A04E6016F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DA40-3F3F-2641-9FE9-68FC0A14D464}" type="datetimeFigureOut">
              <a:rPr lang="en-US" smtClean="0"/>
              <a:t>4/4/22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CBFEF0-AEC1-684C-89AD-F40C96043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DE1AAE-3F9C-3D4D-9A55-89F3D256B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71628-ADDB-EE4D-9AB0-A1822BBAB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202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5A79A8-463E-8C40-BD81-17CB0DC3F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BE65E-698E-3645-9076-6835CD6E0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A631F-D575-7444-930A-A190375DD2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DDA40-3F3F-2641-9FE9-68FC0A14D464}" type="datetimeFigureOut">
              <a:rPr lang="en-US" smtClean="0"/>
              <a:t>4/4/22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D1EDC-6594-B24E-BF28-5A8E6BF425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665DB-45AC-304F-A920-1784F25E0C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71628-ADDB-EE4D-9AB0-A1822BBAB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79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A6AF6-6875-2149-9560-419923E2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Latent Confounder</a:t>
            </a:r>
          </a:p>
        </p:txBody>
      </p:sp>
      <p:sp>
        <p:nvSpPr>
          <p:cNvPr id="5" name="Alternate Process 4">
            <a:extLst>
              <a:ext uri="{FF2B5EF4-FFF2-40B4-BE49-F238E27FC236}">
                <a16:creationId xmlns:a16="http://schemas.microsoft.com/office/drawing/2014/main" id="{ABF43087-C733-9146-BB9D-35DC49AD3034}"/>
              </a:ext>
            </a:extLst>
          </p:cNvPr>
          <p:cNvSpPr/>
          <p:nvPr/>
        </p:nvSpPr>
        <p:spPr>
          <a:xfrm>
            <a:off x="838200" y="1690688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Boxplots (R)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8386E00-A0B7-4C48-B707-A4524E4A2245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1177392" y="2314734"/>
            <a:ext cx="141982" cy="395193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lternate Process 8">
            <a:extLst>
              <a:ext uri="{FF2B5EF4-FFF2-40B4-BE49-F238E27FC236}">
                <a16:creationId xmlns:a16="http://schemas.microsoft.com/office/drawing/2014/main" id="{047114EE-1E5A-C248-BCC8-23201B9D0BA2}"/>
              </a:ext>
            </a:extLst>
          </p:cNvPr>
          <p:cNvSpPr/>
          <p:nvPr/>
        </p:nvSpPr>
        <p:spPr>
          <a:xfrm>
            <a:off x="631126" y="2709927"/>
            <a:ext cx="1376495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Remove outliers (R)?</a:t>
            </a:r>
          </a:p>
        </p:txBody>
      </p:sp>
      <p:sp>
        <p:nvSpPr>
          <p:cNvPr id="11" name="Alternate Process 10">
            <a:extLst>
              <a:ext uri="{FF2B5EF4-FFF2-40B4-BE49-F238E27FC236}">
                <a16:creationId xmlns:a16="http://schemas.microsoft.com/office/drawing/2014/main" id="{C8950257-C48F-F54A-8E07-D7C5E84F792F}"/>
              </a:ext>
            </a:extLst>
          </p:cNvPr>
          <p:cNvSpPr/>
          <p:nvPr/>
        </p:nvSpPr>
        <p:spPr>
          <a:xfrm>
            <a:off x="2576457" y="1686646"/>
            <a:ext cx="2342065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Histograms + </a:t>
            </a:r>
            <a:r>
              <a:rPr lang="en-US" dirty="0" err="1"/>
              <a:t>qqnorm</a:t>
            </a:r>
            <a:r>
              <a:rPr lang="en-US" dirty="0"/>
              <a:t> + scatterplots (R)</a:t>
            </a:r>
          </a:p>
        </p:txBody>
      </p:sp>
      <p:sp>
        <p:nvSpPr>
          <p:cNvPr id="21" name="Alternate Process 20">
            <a:extLst>
              <a:ext uri="{FF2B5EF4-FFF2-40B4-BE49-F238E27FC236}">
                <a16:creationId xmlns:a16="http://schemas.microsoft.com/office/drawing/2014/main" id="{45A0DA64-040A-4F4A-9BF2-329511B73DDE}"/>
              </a:ext>
            </a:extLst>
          </p:cNvPr>
          <p:cNvSpPr/>
          <p:nvPr/>
        </p:nvSpPr>
        <p:spPr>
          <a:xfrm>
            <a:off x="838201" y="3728212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Linear Gaussian</a:t>
            </a:r>
          </a:p>
        </p:txBody>
      </p:sp>
      <p:sp>
        <p:nvSpPr>
          <p:cNvPr id="22" name="Alternate Process 21">
            <a:extLst>
              <a:ext uri="{FF2B5EF4-FFF2-40B4-BE49-F238E27FC236}">
                <a16:creationId xmlns:a16="http://schemas.microsoft.com/office/drawing/2014/main" id="{F5DACFE3-BD52-5E47-A7E4-783814B8A9D4}"/>
              </a:ext>
            </a:extLst>
          </p:cNvPr>
          <p:cNvSpPr/>
          <p:nvPr/>
        </p:nvSpPr>
        <p:spPr>
          <a:xfrm>
            <a:off x="152050" y="4999026"/>
            <a:ext cx="1092530" cy="612648"/>
          </a:xfrm>
          <a:prstGeom prst="flowChartAlternateProcess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 + Fisher Z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FA0D9EF-44E0-104D-8743-FCBAAC509CE1}"/>
              </a:ext>
            </a:extLst>
          </p:cNvPr>
          <p:cNvCxnSpPr>
            <a:cxnSpLocks/>
            <a:endCxn id="22" idx="0"/>
          </p:cNvCxnSpPr>
          <p:nvPr/>
        </p:nvCxnSpPr>
        <p:spPr>
          <a:xfrm flipH="1">
            <a:off x="698315" y="4352258"/>
            <a:ext cx="598470" cy="646768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lternate Process 23">
            <a:extLst>
              <a:ext uri="{FF2B5EF4-FFF2-40B4-BE49-F238E27FC236}">
                <a16:creationId xmlns:a16="http://schemas.microsoft.com/office/drawing/2014/main" id="{80592E8A-9D47-574B-BFB9-B8E9CA080283}"/>
              </a:ext>
            </a:extLst>
          </p:cNvPr>
          <p:cNvSpPr/>
          <p:nvPr/>
        </p:nvSpPr>
        <p:spPr>
          <a:xfrm>
            <a:off x="1635616" y="4981151"/>
            <a:ext cx="1290543" cy="630523"/>
          </a:xfrm>
          <a:prstGeom prst="flowChartAlternateProcess">
            <a:avLst/>
          </a:prstGeom>
          <a:solidFill>
            <a:schemeClr val="accent6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FGES + SEM BIC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5CE896F-FCE0-6E43-A0A8-FECBACC14505}"/>
              </a:ext>
            </a:extLst>
          </p:cNvPr>
          <p:cNvCxnSpPr>
            <a:cxnSpLocks/>
            <a:stCxn id="21" idx="2"/>
            <a:endCxn id="24" idx="0"/>
          </p:cNvCxnSpPr>
          <p:nvPr/>
        </p:nvCxnSpPr>
        <p:spPr>
          <a:xfrm>
            <a:off x="1384466" y="4340860"/>
            <a:ext cx="896422" cy="64029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lternate Process 25">
            <a:extLst>
              <a:ext uri="{FF2B5EF4-FFF2-40B4-BE49-F238E27FC236}">
                <a16:creationId xmlns:a16="http://schemas.microsoft.com/office/drawing/2014/main" id="{4F3FE05A-1F08-F046-9ED5-AB0CFB32D2AE}"/>
              </a:ext>
            </a:extLst>
          </p:cNvPr>
          <p:cNvSpPr/>
          <p:nvPr/>
        </p:nvSpPr>
        <p:spPr>
          <a:xfrm>
            <a:off x="2007622" y="6137124"/>
            <a:ext cx="1266173" cy="612648"/>
          </a:xfrm>
          <a:prstGeom prst="flowChartAlternateProcess">
            <a:avLst/>
          </a:prstGeom>
          <a:solidFill>
            <a:srgbClr val="FF0000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Bootstrap</a:t>
            </a:r>
          </a:p>
        </p:txBody>
      </p:sp>
      <p:sp>
        <p:nvSpPr>
          <p:cNvPr id="29" name="Alternate Process 28">
            <a:extLst>
              <a:ext uri="{FF2B5EF4-FFF2-40B4-BE49-F238E27FC236}">
                <a16:creationId xmlns:a16="http://schemas.microsoft.com/office/drawing/2014/main" id="{2016603D-990D-4A4E-96E0-8F203DBC9D96}"/>
              </a:ext>
            </a:extLst>
          </p:cNvPr>
          <p:cNvSpPr/>
          <p:nvPr/>
        </p:nvSpPr>
        <p:spPr>
          <a:xfrm>
            <a:off x="2619498" y="3728211"/>
            <a:ext cx="1164237" cy="975889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Linear Non-Gaussian</a:t>
            </a:r>
          </a:p>
        </p:txBody>
      </p:sp>
      <p:sp>
        <p:nvSpPr>
          <p:cNvPr id="30" name="Alternate Process 29">
            <a:extLst>
              <a:ext uri="{FF2B5EF4-FFF2-40B4-BE49-F238E27FC236}">
                <a16:creationId xmlns:a16="http://schemas.microsoft.com/office/drawing/2014/main" id="{3EE45B12-3031-5B43-92EE-45C8958D9EBD}"/>
              </a:ext>
            </a:extLst>
          </p:cNvPr>
          <p:cNvSpPr/>
          <p:nvPr/>
        </p:nvSpPr>
        <p:spPr>
          <a:xfrm>
            <a:off x="4335479" y="3755878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Mixed</a:t>
            </a:r>
          </a:p>
        </p:txBody>
      </p:sp>
      <p:sp>
        <p:nvSpPr>
          <p:cNvPr id="31" name="Alternate Process 30">
            <a:extLst>
              <a:ext uri="{FF2B5EF4-FFF2-40B4-BE49-F238E27FC236}">
                <a16:creationId xmlns:a16="http://schemas.microsoft.com/office/drawing/2014/main" id="{2FA96CEF-7562-0E48-B835-0E8B36BDC3BA}"/>
              </a:ext>
            </a:extLst>
          </p:cNvPr>
          <p:cNvSpPr/>
          <p:nvPr/>
        </p:nvSpPr>
        <p:spPr>
          <a:xfrm>
            <a:off x="5638431" y="2210778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Non-linear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6CDC117-B6C5-0B47-8FC7-42945ACCAEF1}"/>
              </a:ext>
            </a:extLst>
          </p:cNvPr>
          <p:cNvCxnSpPr>
            <a:cxnSpLocks/>
          </p:cNvCxnSpPr>
          <p:nvPr/>
        </p:nvCxnSpPr>
        <p:spPr>
          <a:xfrm flipH="1">
            <a:off x="1635617" y="2330048"/>
            <a:ext cx="1732028" cy="1387243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335FACC-66EA-3349-8188-3CD1D5E57A8F}"/>
              </a:ext>
            </a:extLst>
          </p:cNvPr>
          <p:cNvCxnSpPr>
            <a:cxnSpLocks/>
          </p:cNvCxnSpPr>
          <p:nvPr/>
        </p:nvCxnSpPr>
        <p:spPr>
          <a:xfrm flipH="1">
            <a:off x="3273795" y="2330048"/>
            <a:ext cx="93850" cy="140107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B832637-30FD-0041-853E-74BC775FFEF9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3338866" y="2042421"/>
            <a:ext cx="2299565" cy="47468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lternate Process 45">
            <a:extLst>
              <a:ext uri="{FF2B5EF4-FFF2-40B4-BE49-F238E27FC236}">
                <a16:creationId xmlns:a16="http://schemas.microsoft.com/office/drawing/2014/main" id="{C178B2E6-1D19-8447-AF0B-AE5CEEA3496D}"/>
              </a:ext>
            </a:extLst>
          </p:cNvPr>
          <p:cNvSpPr/>
          <p:nvPr/>
        </p:nvSpPr>
        <p:spPr>
          <a:xfrm>
            <a:off x="3177835" y="4999026"/>
            <a:ext cx="1092530" cy="612648"/>
          </a:xfrm>
          <a:prstGeom prst="flowChartAlternateProcess">
            <a:avLst/>
          </a:prstGeom>
          <a:solidFill>
            <a:schemeClr val="accent4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Lingam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6206693-FAE2-AC4B-AB43-209134DC9CA9}"/>
              </a:ext>
            </a:extLst>
          </p:cNvPr>
          <p:cNvCxnSpPr>
            <a:stCxn id="29" idx="2"/>
          </p:cNvCxnSpPr>
          <p:nvPr/>
        </p:nvCxnSpPr>
        <p:spPr>
          <a:xfrm>
            <a:off x="3201617" y="4704100"/>
            <a:ext cx="391589" cy="27705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lternate Process 48">
            <a:extLst>
              <a:ext uri="{FF2B5EF4-FFF2-40B4-BE49-F238E27FC236}">
                <a16:creationId xmlns:a16="http://schemas.microsoft.com/office/drawing/2014/main" id="{10DADAC4-88DB-684E-A10B-7CC80B77F05F}"/>
              </a:ext>
            </a:extLst>
          </p:cNvPr>
          <p:cNvSpPr/>
          <p:nvPr/>
        </p:nvSpPr>
        <p:spPr>
          <a:xfrm>
            <a:off x="7317887" y="1702086"/>
            <a:ext cx="1496291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Discretize (R)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47E6D8D-D25E-CB4E-9F50-5B1A9139E7B4}"/>
              </a:ext>
            </a:extLst>
          </p:cNvPr>
          <p:cNvCxnSpPr>
            <a:cxnSpLocks/>
          </p:cNvCxnSpPr>
          <p:nvPr/>
        </p:nvCxnSpPr>
        <p:spPr>
          <a:xfrm flipV="1">
            <a:off x="6730961" y="1983828"/>
            <a:ext cx="595992" cy="22695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lternate Process 51">
            <a:extLst>
              <a:ext uri="{FF2B5EF4-FFF2-40B4-BE49-F238E27FC236}">
                <a16:creationId xmlns:a16="http://schemas.microsoft.com/office/drawing/2014/main" id="{54EEA191-DB8A-794D-806F-B65ABE506EB5}"/>
              </a:ext>
            </a:extLst>
          </p:cNvPr>
          <p:cNvSpPr/>
          <p:nvPr/>
        </p:nvSpPr>
        <p:spPr>
          <a:xfrm>
            <a:off x="9323968" y="592305"/>
            <a:ext cx="1092530" cy="612648"/>
          </a:xfrm>
          <a:prstGeom prst="flowChartAlternateProcess">
            <a:avLst/>
          </a:prstGeom>
          <a:solidFill>
            <a:schemeClr val="accent6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PC+Chi-squared</a:t>
            </a:r>
            <a:endParaRPr lang="en-US" dirty="0"/>
          </a:p>
        </p:txBody>
      </p:sp>
      <p:sp>
        <p:nvSpPr>
          <p:cNvPr id="53" name="Alternate Process 52">
            <a:extLst>
              <a:ext uri="{FF2B5EF4-FFF2-40B4-BE49-F238E27FC236}">
                <a16:creationId xmlns:a16="http://schemas.microsoft.com/office/drawing/2014/main" id="{8D914611-6380-CA43-953C-E30518C2414C}"/>
              </a:ext>
            </a:extLst>
          </p:cNvPr>
          <p:cNvSpPr/>
          <p:nvPr/>
        </p:nvSpPr>
        <p:spPr>
          <a:xfrm>
            <a:off x="9323968" y="1587419"/>
            <a:ext cx="1236708" cy="885669"/>
          </a:xfrm>
          <a:prstGeom prst="flowChartAlternateProcess">
            <a:avLst/>
          </a:prstGeom>
          <a:solidFill>
            <a:schemeClr val="accent6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FGES + </a:t>
            </a:r>
            <a:r>
              <a:rPr lang="en-US" dirty="0" err="1"/>
              <a:t>BDeu</a:t>
            </a:r>
            <a:endParaRPr lang="en-US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D8AB409-6EA4-A345-A799-950944FD6E65}"/>
              </a:ext>
            </a:extLst>
          </p:cNvPr>
          <p:cNvCxnSpPr>
            <a:cxnSpLocks/>
          </p:cNvCxnSpPr>
          <p:nvPr/>
        </p:nvCxnSpPr>
        <p:spPr>
          <a:xfrm flipV="1">
            <a:off x="8710135" y="1204953"/>
            <a:ext cx="837349" cy="497134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5FF99B8-1F77-8541-88E9-5899C91295E5}"/>
              </a:ext>
            </a:extLst>
          </p:cNvPr>
          <p:cNvCxnSpPr>
            <a:cxnSpLocks/>
          </p:cNvCxnSpPr>
          <p:nvPr/>
        </p:nvCxnSpPr>
        <p:spPr>
          <a:xfrm>
            <a:off x="8785418" y="2031209"/>
            <a:ext cx="538550" cy="1357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058706F-10BD-2649-80CB-27D9FC3E1411}"/>
              </a:ext>
            </a:extLst>
          </p:cNvPr>
          <p:cNvCxnSpPr>
            <a:cxnSpLocks/>
          </p:cNvCxnSpPr>
          <p:nvPr/>
        </p:nvCxnSpPr>
        <p:spPr>
          <a:xfrm>
            <a:off x="2646963" y="5814465"/>
            <a:ext cx="0" cy="312089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Alternate Process 64">
            <a:extLst>
              <a:ext uri="{FF2B5EF4-FFF2-40B4-BE49-F238E27FC236}">
                <a16:creationId xmlns:a16="http://schemas.microsoft.com/office/drawing/2014/main" id="{AF07FFA9-B57B-EB45-914C-B43FE028B59C}"/>
              </a:ext>
            </a:extLst>
          </p:cNvPr>
          <p:cNvSpPr/>
          <p:nvPr/>
        </p:nvSpPr>
        <p:spPr>
          <a:xfrm>
            <a:off x="8044545" y="2795435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Large Sample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02F1D8B1-C7DA-6747-9F98-E84EAA936EB7}"/>
              </a:ext>
            </a:extLst>
          </p:cNvPr>
          <p:cNvCxnSpPr>
            <a:cxnSpLocks/>
            <a:stCxn id="31" idx="3"/>
          </p:cNvCxnSpPr>
          <p:nvPr/>
        </p:nvCxnSpPr>
        <p:spPr>
          <a:xfrm>
            <a:off x="6730961" y="2517102"/>
            <a:ext cx="1313584" cy="57262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CD99746-8475-4546-913A-861D4A18E5B5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1802479" y="1992970"/>
            <a:ext cx="773978" cy="2280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0F46329-6F4C-B147-B6B8-73F08A1EBBAD}"/>
              </a:ext>
            </a:extLst>
          </p:cNvPr>
          <p:cNvCxnSpPr>
            <a:cxnSpLocks/>
          </p:cNvCxnSpPr>
          <p:nvPr/>
        </p:nvCxnSpPr>
        <p:spPr>
          <a:xfrm>
            <a:off x="3385266" y="2380181"/>
            <a:ext cx="1519350" cy="134297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Alternate Process 83">
            <a:extLst>
              <a:ext uri="{FF2B5EF4-FFF2-40B4-BE49-F238E27FC236}">
                <a16:creationId xmlns:a16="http://schemas.microsoft.com/office/drawing/2014/main" id="{505871B5-F01F-0543-894C-787584EE12A9}"/>
              </a:ext>
            </a:extLst>
          </p:cNvPr>
          <p:cNvSpPr/>
          <p:nvPr/>
        </p:nvSpPr>
        <p:spPr>
          <a:xfrm>
            <a:off x="8381967" y="3831896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Small Sample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9B2EF17C-43CD-CE48-A5F3-41B5FD23B5EB}"/>
              </a:ext>
            </a:extLst>
          </p:cNvPr>
          <p:cNvCxnSpPr>
            <a:cxnSpLocks/>
          </p:cNvCxnSpPr>
          <p:nvPr/>
        </p:nvCxnSpPr>
        <p:spPr>
          <a:xfrm>
            <a:off x="6730961" y="2709927"/>
            <a:ext cx="1677863" cy="117061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Alternate Process 88">
            <a:extLst>
              <a:ext uri="{FF2B5EF4-FFF2-40B4-BE49-F238E27FC236}">
                <a16:creationId xmlns:a16="http://schemas.microsoft.com/office/drawing/2014/main" id="{FE724E50-2E59-7549-9E01-7AE7ECCDFEEE}"/>
              </a:ext>
            </a:extLst>
          </p:cNvPr>
          <p:cNvSpPr/>
          <p:nvPr/>
        </p:nvSpPr>
        <p:spPr>
          <a:xfrm>
            <a:off x="10734574" y="3053883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Sub-sample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D1E8A788-AA6D-FE49-8235-7B4CCB583C2C}"/>
              </a:ext>
            </a:extLst>
          </p:cNvPr>
          <p:cNvCxnSpPr>
            <a:cxnSpLocks/>
            <a:stCxn id="65" idx="3"/>
            <a:endCxn id="89" idx="1"/>
          </p:cNvCxnSpPr>
          <p:nvPr/>
        </p:nvCxnSpPr>
        <p:spPr>
          <a:xfrm>
            <a:off x="9137075" y="3101759"/>
            <a:ext cx="1597499" cy="258448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Alternate Process 91">
            <a:extLst>
              <a:ext uri="{FF2B5EF4-FFF2-40B4-BE49-F238E27FC236}">
                <a16:creationId xmlns:a16="http://schemas.microsoft.com/office/drawing/2014/main" id="{5BF3404C-C519-9948-9F03-A8001D1354E8}"/>
              </a:ext>
            </a:extLst>
          </p:cNvPr>
          <p:cNvSpPr/>
          <p:nvPr/>
        </p:nvSpPr>
        <p:spPr>
          <a:xfrm>
            <a:off x="8899816" y="5219331"/>
            <a:ext cx="1308612" cy="612648"/>
          </a:xfrm>
          <a:prstGeom prst="flowChartAlternateProcess">
            <a:avLst/>
          </a:prstGeom>
          <a:solidFill>
            <a:srgbClr val="FF0000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PC+CCI or</a:t>
            </a:r>
          </a:p>
          <a:p>
            <a:pPr algn="ctr"/>
            <a:r>
              <a:rPr lang="en-US" dirty="0"/>
              <a:t>Kernel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CA84B841-3A1B-B248-BADE-FBCCF04B1C5C}"/>
              </a:ext>
            </a:extLst>
          </p:cNvPr>
          <p:cNvCxnSpPr>
            <a:cxnSpLocks/>
          </p:cNvCxnSpPr>
          <p:nvPr/>
        </p:nvCxnSpPr>
        <p:spPr>
          <a:xfrm flipH="1">
            <a:off x="9675074" y="3701585"/>
            <a:ext cx="1427051" cy="1518014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AECE39D-EEE4-5B43-A6DA-F78CEF0B9C9E}"/>
              </a:ext>
            </a:extLst>
          </p:cNvPr>
          <p:cNvCxnSpPr>
            <a:cxnSpLocks/>
            <a:stCxn id="84" idx="2"/>
            <a:endCxn id="92" idx="0"/>
          </p:cNvCxnSpPr>
          <p:nvPr/>
        </p:nvCxnSpPr>
        <p:spPr>
          <a:xfrm>
            <a:off x="8928232" y="4444544"/>
            <a:ext cx="625890" cy="774787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Alternate Process 95">
            <a:extLst>
              <a:ext uri="{FF2B5EF4-FFF2-40B4-BE49-F238E27FC236}">
                <a16:creationId xmlns:a16="http://schemas.microsoft.com/office/drawing/2014/main" id="{9966829E-500E-C646-81FF-628182C3565E}"/>
              </a:ext>
            </a:extLst>
          </p:cNvPr>
          <p:cNvSpPr/>
          <p:nvPr/>
        </p:nvSpPr>
        <p:spPr>
          <a:xfrm>
            <a:off x="10364210" y="5240581"/>
            <a:ext cx="1308612" cy="903511"/>
          </a:xfrm>
          <a:prstGeom prst="flowChartAlternateProcess">
            <a:avLst/>
          </a:prstGeom>
          <a:solidFill>
            <a:srgbClr val="FF0000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FGES+CCI or</a:t>
            </a:r>
          </a:p>
          <a:p>
            <a:pPr algn="ctr"/>
            <a:r>
              <a:rPr lang="en-US" dirty="0"/>
              <a:t>Kernel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81D6352-A7D3-5C4F-8FA8-2D3A76499795}"/>
              </a:ext>
            </a:extLst>
          </p:cNvPr>
          <p:cNvCxnSpPr>
            <a:cxnSpLocks/>
          </p:cNvCxnSpPr>
          <p:nvPr/>
        </p:nvCxnSpPr>
        <p:spPr>
          <a:xfrm>
            <a:off x="11353800" y="3652581"/>
            <a:ext cx="0" cy="154923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370FD246-09F4-124C-990A-4A81B7EB6706}"/>
              </a:ext>
            </a:extLst>
          </p:cNvPr>
          <p:cNvCxnSpPr>
            <a:cxnSpLocks/>
            <a:stCxn id="84" idx="2"/>
          </p:cNvCxnSpPr>
          <p:nvPr/>
        </p:nvCxnSpPr>
        <p:spPr>
          <a:xfrm>
            <a:off x="8928232" y="4444544"/>
            <a:ext cx="1697850" cy="757273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Alternate Process 103">
            <a:extLst>
              <a:ext uri="{FF2B5EF4-FFF2-40B4-BE49-F238E27FC236}">
                <a16:creationId xmlns:a16="http://schemas.microsoft.com/office/drawing/2014/main" id="{8217640C-5AA2-CD4E-9CF6-E44A69106D40}"/>
              </a:ext>
            </a:extLst>
          </p:cNvPr>
          <p:cNvSpPr/>
          <p:nvPr/>
        </p:nvSpPr>
        <p:spPr>
          <a:xfrm>
            <a:off x="4481096" y="4667773"/>
            <a:ext cx="2102673" cy="864906"/>
          </a:xfrm>
          <a:prstGeom prst="flowChartAlternateProcess">
            <a:avLst/>
          </a:prstGeom>
          <a:solidFill>
            <a:schemeClr val="accent6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PC+Conditional</a:t>
            </a:r>
            <a:r>
              <a:rPr lang="en-US" dirty="0"/>
              <a:t> Gaussian or Logistic + score</a:t>
            </a: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237DDAE7-4975-8742-B6B0-4921016671CD}"/>
              </a:ext>
            </a:extLst>
          </p:cNvPr>
          <p:cNvCxnSpPr>
            <a:cxnSpLocks/>
            <a:endCxn id="104" idx="0"/>
          </p:cNvCxnSpPr>
          <p:nvPr/>
        </p:nvCxnSpPr>
        <p:spPr>
          <a:xfrm>
            <a:off x="4790123" y="4072890"/>
            <a:ext cx="742310" cy="594883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Alternate Process 108">
            <a:extLst>
              <a:ext uri="{FF2B5EF4-FFF2-40B4-BE49-F238E27FC236}">
                <a16:creationId xmlns:a16="http://schemas.microsoft.com/office/drawing/2014/main" id="{AC50E02B-1ADB-7747-85BA-4EC531907EB2}"/>
              </a:ext>
            </a:extLst>
          </p:cNvPr>
          <p:cNvSpPr/>
          <p:nvPr/>
        </p:nvSpPr>
        <p:spPr>
          <a:xfrm>
            <a:off x="3698542" y="6103767"/>
            <a:ext cx="1266173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Choose cutoff (R)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DC46BB53-B3E6-F947-8E65-4D966C74EE96}"/>
              </a:ext>
            </a:extLst>
          </p:cNvPr>
          <p:cNvCxnSpPr>
            <a:cxnSpLocks/>
          </p:cNvCxnSpPr>
          <p:nvPr/>
        </p:nvCxnSpPr>
        <p:spPr>
          <a:xfrm>
            <a:off x="3114809" y="6408411"/>
            <a:ext cx="565203" cy="576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Alternate Process 114">
            <a:extLst>
              <a:ext uri="{FF2B5EF4-FFF2-40B4-BE49-F238E27FC236}">
                <a16:creationId xmlns:a16="http://schemas.microsoft.com/office/drawing/2014/main" id="{A6287195-70C9-DC41-9814-E96B15BDD175}"/>
              </a:ext>
            </a:extLst>
          </p:cNvPr>
          <p:cNvSpPr/>
          <p:nvPr/>
        </p:nvSpPr>
        <p:spPr>
          <a:xfrm>
            <a:off x="5473687" y="6109199"/>
            <a:ext cx="1266173" cy="612648"/>
          </a:xfrm>
          <a:prstGeom prst="flowChartAlternateProcess">
            <a:avLst/>
          </a:prstGeom>
          <a:solidFill>
            <a:schemeClr val="accent1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Skew?</a:t>
            </a:r>
          </a:p>
        </p:txBody>
      </p:sp>
      <p:sp>
        <p:nvSpPr>
          <p:cNvPr id="117" name="Alternate Process 116">
            <a:extLst>
              <a:ext uri="{FF2B5EF4-FFF2-40B4-BE49-F238E27FC236}">
                <a16:creationId xmlns:a16="http://schemas.microsoft.com/office/drawing/2014/main" id="{EFD18E77-0C0E-BE40-87B5-D92E3CECC36A}"/>
              </a:ext>
            </a:extLst>
          </p:cNvPr>
          <p:cNvSpPr/>
          <p:nvPr/>
        </p:nvSpPr>
        <p:spPr>
          <a:xfrm>
            <a:off x="7322892" y="6109199"/>
            <a:ext cx="1616860" cy="612648"/>
          </a:xfrm>
          <a:prstGeom prst="flowChartAlternateProcess">
            <a:avLst/>
          </a:prstGeom>
          <a:solidFill>
            <a:schemeClr val="accent6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R3 or  </a:t>
            </a:r>
            <a:r>
              <a:rPr lang="en-US" dirty="0" err="1"/>
              <a:t>Rskew</a:t>
            </a:r>
            <a:r>
              <a:rPr lang="en-US" dirty="0"/>
              <a:t> or  Skew 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409CC611-976E-9246-8CFF-4084002DF117}"/>
              </a:ext>
            </a:extLst>
          </p:cNvPr>
          <p:cNvCxnSpPr>
            <a:cxnSpLocks/>
          </p:cNvCxnSpPr>
          <p:nvPr/>
        </p:nvCxnSpPr>
        <p:spPr>
          <a:xfrm>
            <a:off x="6747853" y="6454101"/>
            <a:ext cx="565203" cy="576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lternate Process 66">
            <a:extLst>
              <a:ext uri="{FF2B5EF4-FFF2-40B4-BE49-F238E27FC236}">
                <a16:creationId xmlns:a16="http://schemas.microsoft.com/office/drawing/2014/main" id="{CF80A6B2-F9D6-5645-9D3C-F575ECBF4249}"/>
              </a:ext>
            </a:extLst>
          </p:cNvPr>
          <p:cNvSpPr/>
          <p:nvPr/>
        </p:nvSpPr>
        <p:spPr>
          <a:xfrm>
            <a:off x="6676180" y="4639737"/>
            <a:ext cx="2173122" cy="955562"/>
          </a:xfrm>
          <a:prstGeom prst="flowChartAlternateProcess">
            <a:avLst/>
          </a:prstGeom>
          <a:solidFill>
            <a:schemeClr val="accent6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FGES+Conditional</a:t>
            </a:r>
            <a:r>
              <a:rPr lang="en-US" dirty="0"/>
              <a:t> Gaussian or Logistic + score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B30DD05-0D2C-CE4C-9110-D1A87CEA9A61}"/>
              </a:ext>
            </a:extLst>
          </p:cNvPr>
          <p:cNvCxnSpPr>
            <a:cxnSpLocks/>
            <a:endCxn id="67" idx="0"/>
          </p:cNvCxnSpPr>
          <p:nvPr/>
        </p:nvCxnSpPr>
        <p:spPr>
          <a:xfrm>
            <a:off x="5289583" y="4119647"/>
            <a:ext cx="2473158" cy="52009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A4DD8C-0354-B64A-ADEA-47A2A494BEFA}"/>
              </a:ext>
            </a:extLst>
          </p:cNvPr>
          <p:cNvCxnSpPr>
            <a:cxnSpLocks/>
          </p:cNvCxnSpPr>
          <p:nvPr/>
        </p:nvCxnSpPr>
        <p:spPr>
          <a:xfrm>
            <a:off x="5985526" y="5725809"/>
            <a:ext cx="0" cy="377958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Alternate Process 56">
            <a:extLst>
              <a:ext uri="{FF2B5EF4-FFF2-40B4-BE49-F238E27FC236}">
                <a16:creationId xmlns:a16="http://schemas.microsoft.com/office/drawing/2014/main" id="{C7509336-E43D-2D42-8A4D-FE48FF0DAE61}"/>
              </a:ext>
            </a:extLst>
          </p:cNvPr>
          <p:cNvSpPr/>
          <p:nvPr/>
        </p:nvSpPr>
        <p:spPr>
          <a:xfrm>
            <a:off x="5711538" y="3075503"/>
            <a:ext cx="1537845" cy="765811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Non-paranormal transform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690AB8C-499E-FB4A-A25F-7F38BB0E52A5}"/>
              </a:ext>
            </a:extLst>
          </p:cNvPr>
          <p:cNvCxnSpPr>
            <a:cxnSpLocks/>
          </p:cNvCxnSpPr>
          <p:nvPr/>
        </p:nvCxnSpPr>
        <p:spPr>
          <a:xfrm flipH="1">
            <a:off x="1871789" y="3186157"/>
            <a:ext cx="3869512" cy="54283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1A96B26-9AF1-C74A-B98D-ED115EFA22D0}"/>
              </a:ext>
            </a:extLst>
          </p:cNvPr>
          <p:cNvCxnSpPr>
            <a:cxnSpLocks/>
          </p:cNvCxnSpPr>
          <p:nvPr/>
        </p:nvCxnSpPr>
        <p:spPr>
          <a:xfrm>
            <a:off x="6004084" y="2854233"/>
            <a:ext cx="260684" cy="208298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43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A6AF6-6875-2149-9560-419923E2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Latent </a:t>
            </a:r>
            <a:r>
              <a:rPr lang="en-US" dirty="0"/>
              <a:t>Confounder</a:t>
            </a:r>
          </a:p>
        </p:txBody>
      </p:sp>
      <p:sp>
        <p:nvSpPr>
          <p:cNvPr id="5" name="Alternate Process 4">
            <a:extLst>
              <a:ext uri="{FF2B5EF4-FFF2-40B4-BE49-F238E27FC236}">
                <a16:creationId xmlns:a16="http://schemas.microsoft.com/office/drawing/2014/main" id="{ABF43087-C733-9146-BB9D-35DC49AD3034}"/>
              </a:ext>
            </a:extLst>
          </p:cNvPr>
          <p:cNvSpPr/>
          <p:nvPr/>
        </p:nvSpPr>
        <p:spPr>
          <a:xfrm>
            <a:off x="838200" y="1690688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Boxplots (R)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8386E00-A0B7-4C48-B707-A4524E4A2245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1236909" y="2314734"/>
            <a:ext cx="147558" cy="395193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lternate Process 8">
            <a:extLst>
              <a:ext uri="{FF2B5EF4-FFF2-40B4-BE49-F238E27FC236}">
                <a16:creationId xmlns:a16="http://schemas.microsoft.com/office/drawing/2014/main" id="{047114EE-1E5A-C248-BCC8-23201B9D0BA2}"/>
              </a:ext>
            </a:extLst>
          </p:cNvPr>
          <p:cNvSpPr/>
          <p:nvPr/>
        </p:nvSpPr>
        <p:spPr>
          <a:xfrm>
            <a:off x="543088" y="2709927"/>
            <a:ext cx="1387642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Remove outliers (R)?</a:t>
            </a:r>
          </a:p>
        </p:txBody>
      </p:sp>
      <p:sp>
        <p:nvSpPr>
          <p:cNvPr id="11" name="Alternate Process 10">
            <a:extLst>
              <a:ext uri="{FF2B5EF4-FFF2-40B4-BE49-F238E27FC236}">
                <a16:creationId xmlns:a16="http://schemas.microsoft.com/office/drawing/2014/main" id="{C8950257-C48F-F54A-8E07-D7C5E84F792F}"/>
              </a:ext>
            </a:extLst>
          </p:cNvPr>
          <p:cNvSpPr/>
          <p:nvPr/>
        </p:nvSpPr>
        <p:spPr>
          <a:xfrm>
            <a:off x="2557152" y="1497953"/>
            <a:ext cx="2233784" cy="779859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Histograms + </a:t>
            </a:r>
            <a:r>
              <a:rPr lang="en-US" dirty="0" err="1"/>
              <a:t>qqnorm</a:t>
            </a:r>
            <a:r>
              <a:rPr lang="en-US" dirty="0"/>
              <a:t> + scatterplots (R)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6BCD5E0-D4E5-4A4D-89FB-EC26D9168FF3}"/>
              </a:ext>
            </a:extLst>
          </p:cNvPr>
          <p:cNvCxnSpPr>
            <a:cxnSpLocks/>
          </p:cNvCxnSpPr>
          <p:nvPr/>
        </p:nvCxnSpPr>
        <p:spPr>
          <a:xfrm flipH="1">
            <a:off x="1635618" y="2313906"/>
            <a:ext cx="1559036" cy="140338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lternate Process 20">
            <a:extLst>
              <a:ext uri="{FF2B5EF4-FFF2-40B4-BE49-F238E27FC236}">
                <a16:creationId xmlns:a16="http://schemas.microsoft.com/office/drawing/2014/main" id="{45A0DA64-040A-4F4A-9BF2-329511B73DDE}"/>
              </a:ext>
            </a:extLst>
          </p:cNvPr>
          <p:cNvSpPr/>
          <p:nvPr/>
        </p:nvSpPr>
        <p:spPr>
          <a:xfrm>
            <a:off x="838201" y="3728212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Linear Gaussian</a:t>
            </a:r>
          </a:p>
        </p:txBody>
      </p:sp>
      <p:sp>
        <p:nvSpPr>
          <p:cNvPr id="22" name="Alternate Process 21">
            <a:extLst>
              <a:ext uri="{FF2B5EF4-FFF2-40B4-BE49-F238E27FC236}">
                <a16:creationId xmlns:a16="http://schemas.microsoft.com/office/drawing/2014/main" id="{F5DACFE3-BD52-5E47-A7E4-783814B8A9D4}"/>
              </a:ext>
            </a:extLst>
          </p:cNvPr>
          <p:cNvSpPr/>
          <p:nvPr/>
        </p:nvSpPr>
        <p:spPr>
          <a:xfrm>
            <a:off x="350587" y="5013751"/>
            <a:ext cx="1787404" cy="578039"/>
          </a:xfrm>
          <a:prstGeom prst="flowChartAlternateProcess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(G)FCI  + Fisher Z (+SEM BIC)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FA0D9EF-44E0-104D-8743-FCBAAC509CE1}"/>
              </a:ext>
            </a:extLst>
          </p:cNvPr>
          <p:cNvCxnSpPr>
            <a:cxnSpLocks/>
            <a:stCxn id="21" idx="2"/>
            <a:endCxn id="22" idx="0"/>
          </p:cNvCxnSpPr>
          <p:nvPr/>
        </p:nvCxnSpPr>
        <p:spPr>
          <a:xfrm flipH="1">
            <a:off x="1244289" y="4340860"/>
            <a:ext cx="140177" cy="67289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lternate Process 25">
            <a:extLst>
              <a:ext uri="{FF2B5EF4-FFF2-40B4-BE49-F238E27FC236}">
                <a16:creationId xmlns:a16="http://schemas.microsoft.com/office/drawing/2014/main" id="{4F3FE05A-1F08-F046-9ED5-AB0CFB32D2AE}"/>
              </a:ext>
            </a:extLst>
          </p:cNvPr>
          <p:cNvSpPr/>
          <p:nvPr/>
        </p:nvSpPr>
        <p:spPr>
          <a:xfrm>
            <a:off x="2007622" y="6137124"/>
            <a:ext cx="1266173" cy="612648"/>
          </a:xfrm>
          <a:prstGeom prst="flowChartAlternateProcess">
            <a:avLst/>
          </a:prstGeom>
          <a:solidFill>
            <a:srgbClr val="FF0000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Bootstrap?</a:t>
            </a:r>
          </a:p>
        </p:txBody>
      </p:sp>
      <p:sp>
        <p:nvSpPr>
          <p:cNvPr id="30" name="Alternate Process 29">
            <a:extLst>
              <a:ext uri="{FF2B5EF4-FFF2-40B4-BE49-F238E27FC236}">
                <a16:creationId xmlns:a16="http://schemas.microsoft.com/office/drawing/2014/main" id="{3EE45B12-3031-5B43-92EE-45C8958D9EBD}"/>
              </a:ext>
            </a:extLst>
          </p:cNvPr>
          <p:cNvSpPr/>
          <p:nvPr/>
        </p:nvSpPr>
        <p:spPr>
          <a:xfrm>
            <a:off x="4335479" y="3755878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Mixed</a:t>
            </a:r>
          </a:p>
        </p:txBody>
      </p:sp>
      <p:sp>
        <p:nvSpPr>
          <p:cNvPr id="31" name="Alternate Process 30">
            <a:extLst>
              <a:ext uri="{FF2B5EF4-FFF2-40B4-BE49-F238E27FC236}">
                <a16:creationId xmlns:a16="http://schemas.microsoft.com/office/drawing/2014/main" id="{2FA96CEF-7562-0E48-B835-0E8B36BDC3BA}"/>
              </a:ext>
            </a:extLst>
          </p:cNvPr>
          <p:cNvSpPr/>
          <p:nvPr/>
        </p:nvSpPr>
        <p:spPr>
          <a:xfrm>
            <a:off x="6038316" y="3759327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Non-linear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B832637-30FD-0041-853E-74BC775FFEF9}"/>
              </a:ext>
            </a:extLst>
          </p:cNvPr>
          <p:cNvCxnSpPr>
            <a:cxnSpLocks/>
          </p:cNvCxnSpPr>
          <p:nvPr/>
        </p:nvCxnSpPr>
        <p:spPr>
          <a:xfrm>
            <a:off x="3194655" y="2314734"/>
            <a:ext cx="3389926" cy="1441144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lternate Process 48">
            <a:extLst>
              <a:ext uri="{FF2B5EF4-FFF2-40B4-BE49-F238E27FC236}">
                <a16:creationId xmlns:a16="http://schemas.microsoft.com/office/drawing/2014/main" id="{10DADAC4-88DB-684E-A10B-7CC80B77F05F}"/>
              </a:ext>
            </a:extLst>
          </p:cNvPr>
          <p:cNvSpPr/>
          <p:nvPr/>
        </p:nvSpPr>
        <p:spPr>
          <a:xfrm>
            <a:off x="7317887" y="1702086"/>
            <a:ext cx="1496291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Discretize (R)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47E6D8D-D25E-CB4E-9F50-5B1A9139E7B4}"/>
              </a:ext>
            </a:extLst>
          </p:cNvPr>
          <p:cNvCxnSpPr>
            <a:stCxn id="31" idx="0"/>
          </p:cNvCxnSpPr>
          <p:nvPr/>
        </p:nvCxnSpPr>
        <p:spPr>
          <a:xfrm flipV="1">
            <a:off x="6584581" y="2314734"/>
            <a:ext cx="1245774" cy="1444593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lternate Process 51">
            <a:extLst>
              <a:ext uri="{FF2B5EF4-FFF2-40B4-BE49-F238E27FC236}">
                <a16:creationId xmlns:a16="http://schemas.microsoft.com/office/drawing/2014/main" id="{54EEA191-DB8A-794D-806F-B65ABE506EB5}"/>
              </a:ext>
            </a:extLst>
          </p:cNvPr>
          <p:cNvSpPr/>
          <p:nvPr/>
        </p:nvSpPr>
        <p:spPr>
          <a:xfrm>
            <a:off x="9547484" y="937637"/>
            <a:ext cx="1597844" cy="991602"/>
          </a:xfrm>
          <a:prstGeom prst="flowChartAlternateProcess">
            <a:avLst/>
          </a:prstGeom>
          <a:solidFill>
            <a:srgbClr val="FFC000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(G)</a:t>
            </a:r>
            <a:r>
              <a:rPr lang="en-US" dirty="0" err="1"/>
              <a:t>FCI+Chi-squared</a:t>
            </a:r>
            <a:r>
              <a:rPr lang="en-US" dirty="0"/>
              <a:t> (+ score)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D8AB409-6EA4-A345-A799-950944FD6E65}"/>
              </a:ext>
            </a:extLst>
          </p:cNvPr>
          <p:cNvCxnSpPr>
            <a:cxnSpLocks/>
          </p:cNvCxnSpPr>
          <p:nvPr/>
        </p:nvCxnSpPr>
        <p:spPr>
          <a:xfrm flipV="1">
            <a:off x="8710135" y="1204953"/>
            <a:ext cx="837349" cy="497134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058706F-10BD-2649-80CB-27D9FC3E1411}"/>
              </a:ext>
            </a:extLst>
          </p:cNvPr>
          <p:cNvCxnSpPr>
            <a:cxnSpLocks/>
          </p:cNvCxnSpPr>
          <p:nvPr/>
        </p:nvCxnSpPr>
        <p:spPr>
          <a:xfrm>
            <a:off x="2646963" y="5814465"/>
            <a:ext cx="0" cy="312089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Alternate Process 64">
            <a:extLst>
              <a:ext uri="{FF2B5EF4-FFF2-40B4-BE49-F238E27FC236}">
                <a16:creationId xmlns:a16="http://schemas.microsoft.com/office/drawing/2014/main" id="{AF07FFA9-B57B-EB45-914C-B43FE028B59C}"/>
              </a:ext>
            </a:extLst>
          </p:cNvPr>
          <p:cNvSpPr/>
          <p:nvPr/>
        </p:nvSpPr>
        <p:spPr>
          <a:xfrm>
            <a:off x="7895351" y="2886800"/>
            <a:ext cx="1092530" cy="800829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Large Sample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02F1D8B1-C7DA-6747-9F98-E84EAA936EB7}"/>
              </a:ext>
            </a:extLst>
          </p:cNvPr>
          <p:cNvCxnSpPr>
            <a:cxnSpLocks/>
            <a:stCxn id="31" idx="3"/>
          </p:cNvCxnSpPr>
          <p:nvPr/>
        </p:nvCxnSpPr>
        <p:spPr>
          <a:xfrm flipV="1">
            <a:off x="7130846" y="3449077"/>
            <a:ext cx="734750" cy="616574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CD99746-8475-4546-913A-861D4A18E5B5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1783174" y="1827078"/>
            <a:ext cx="773978" cy="6080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Alternate Process 83">
            <a:extLst>
              <a:ext uri="{FF2B5EF4-FFF2-40B4-BE49-F238E27FC236}">
                <a16:creationId xmlns:a16="http://schemas.microsoft.com/office/drawing/2014/main" id="{505871B5-F01F-0543-894C-787584EE12A9}"/>
              </a:ext>
            </a:extLst>
          </p:cNvPr>
          <p:cNvSpPr/>
          <p:nvPr/>
        </p:nvSpPr>
        <p:spPr>
          <a:xfrm>
            <a:off x="7872650" y="3982665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Small Sample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9B2EF17C-43CD-CE48-A5F3-41B5FD23B5EB}"/>
              </a:ext>
            </a:extLst>
          </p:cNvPr>
          <p:cNvCxnSpPr>
            <a:cxnSpLocks/>
            <a:stCxn id="31" idx="3"/>
            <a:endCxn id="84" idx="1"/>
          </p:cNvCxnSpPr>
          <p:nvPr/>
        </p:nvCxnSpPr>
        <p:spPr>
          <a:xfrm>
            <a:off x="7130846" y="4065651"/>
            <a:ext cx="741804" cy="223338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Alternate Process 88">
            <a:extLst>
              <a:ext uri="{FF2B5EF4-FFF2-40B4-BE49-F238E27FC236}">
                <a16:creationId xmlns:a16="http://schemas.microsoft.com/office/drawing/2014/main" id="{FE724E50-2E59-7549-9E01-7AE7ECCDFEEE}"/>
              </a:ext>
            </a:extLst>
          </p:cNvPr>
          <p:cNvSpPr/>
          <p:nvPr/>
        </p:nvSpPr>
        <p:spPr>
          <a:xfrm>
            <a:off x="10734574" y="3053883"/>
            <a:ext cx="1092530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Sub-sample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D1E8A788-AA6D-FE49-8235-7B4CCB583C2C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8987881" y="3287215"/>
            <a:ext cx="1746693" cy="16186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Alternate Process 91">
            <a:extLst>
              <a:ext uri="{FF2B5EF4-FFF2-40B4-BE49-F238E27FC236}">
                <a16:creationId xmlns:a16="http://schemas.microsoft.com/office/drawing/2014/main" id="{5BF3404C-C519-9948-9F03-A8001D1354E8}"/>
              </a:ext>
            </a:extLst>
          </p:cNvPr>
          <p:cNvSpPr/>
          <p:nvPr/>
        </p:nvSpPr>
        <p:spPr>
          <a:xfrm>
            <a:off x="8648977" y="4933963"/>
            <a:ext cx="2104774" cy="939281"/>
          </a:xfrm>
          <a:prstGeom prst="flowChartAlternateProcess">
            <a:avLst/>
          </a:prstGeom>
          <a:solidFill>
            <a:srgbClr val="FF0000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(G)FCI+CCI or</a:t>
            </a:r>
          </a:p>
          <a:p>
            <a:pPr algn="ctr"/>
            <a:r>
              <a:rPr lang="en-US" dirty="0"/>
              <a:t>Kernel (+ score)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CA84B841-3A1B-B248-BADE-FBCCF04B1C5C}"/>
              </a:ext>
            </a:extLst>
          </p:cNvPr>
          <p:cNvCxnSpPr>
            <a:cxnSpLocks/>
          </p:cNvCxnSpPr>
          <p:nvPr/>
        </p:nvCxnSpPr>
        <p:spPr>
          <a:xfrm flipH="1">
            <a:off x="9950388" y="3687629"/>
            <a:ext cx="1370389" cy="122623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AECE39D-EEE4-5B43-A6DA-F78CEF0B9C9E}"/>
              </a:ext>
            </a:extLst>
          </p:cNvPr>
          <p:cNvCxnSpPr>
            <a:cxnSpLocks/>
            <a:endCxn id="92" idx="0"/>
          </p:cNvCxnSpPr>
          <p:nvPr/>
        </p:nvCxnSpPr>
        <p:spPr>
          <a:xfrm>
            <a:off x="8888776" y="4364791"/>
            <a:ext cx="812588" cy="56917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237DDAE7-4975-8742-B6B0-4921016671CD}"/>
              </a:ext>
            </a:extLst>
          </p:cNvPr>
          <p:cNvCxnSpPr>
            <a:cxnSpLocks/>
            <a:endCxn id="128" idx="0"/>
          </p:cNvCxnSpPr>
          <p:nvPr/>
        </p:nvCxnSpPr>
        <p:spPr>
          <a:xfrm flipH="1">
            <a:off x="4231834" y="4285079"/>
            <a:ext cx="559102" cy="628781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Alternate Process 108">
            <a:extLst>
              <a:ext uri="{FF2B5EF4-FFF2-40B4-BE49-F238E27FC236}">
                <a16:creationId xmlns:a16="http://schemas.microsoft.com/office/drawing/2014/main" id="{AC50E02B-1ADB-7747-85BA-4EC531907EB2}"/>
              </a:ext>
            </a:extLst>
          </p:cNvPr>
          <p:cNvSpPr/>
          <p:nvPr/>
        </p:nvSpPr>
        <p:spPr>
          <a:xfrm>
            <a:off x="3698542" y="6103767"/>
            <a:ext cx="1266173" cy="612648"/>
          </a:xfrm>
          <a:prstGeom prst="flowChartAlternateProcess">
            <a:avLst/>
          </a:prstGeom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Choose cutoff (R)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DC46BB53-B3E6-F947-8E65-4D966C74EE96}"/>
              </a:ext>
            </a:extLst>
          </p:cNvPr>
          <p:cNvCxnSpPr>
            <a:cxnSpLocks/>
          </p:cNvCxnSpPr>
          <p:nvPr/>
        </p:nvCxnSpPr>
        <p:spPr>
          <a:xfrm>
            <a:off x="3114809" y="6408411"/>
            <a:ext cx="565203" cy="576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Alternate Process 127">
            <a:extLst>
              <a:ext uri="{FF2B5EF4-FFF2-40B4-BE49-F238E27FC236}">
                <a16:creationId xmlns:a16="http://schemas.microsoft.com/office/drawing/2014/main" id="{CEE49544-7B3F-8940-9C3A-97C6B6F15D21}"/>
              </a:ext>
            </a:extLst>
          </p:cNvPr>
          <p:cNvSpPr/>
          <p:nvPr/>
        </p:nvSpPr>
        <p:spPr>
          <a:xfrm>
            <a:off x="3180497" y="4913860"/>
            <a:ext cx="2102673" cy="864906"/>
          </a:xfrm>
          <a:prstGeom prst="flowChartAlternateProcess">
            <a:avLst/>
          </a:prstGeom>
          <a:solidFill>
            <a:schemeClr val="accent6"/>
          </a:solidFill>
          <a:ln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(G)</a:t>
            </a:r>
            <a:r>
              <a:rPr lang="en-US" dirty="0" err="1"/>
              <a:t>FCI+Conditional</a:t>
            </a:r>
            <a:r>
              <a:rPr lang="en-US" dirty="0"/>
              <a:t> Gaussian or Logistic (+ score)</a:t>
            </a:r>
          </a:p>
        </p:txBody>
      </p: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2C4A535B-5092-9845-97C0-736BAD734E99}"/>
              </a:ext>
            </a:extLst>
          </p:cNvPr>
          <p:cNvCxnSpPr>
            <a:cxnSpLocks/>
          </p:cNvCxnSpPr>
          <p:nvPr/>
        </p:nvCxnSpPr>
        <p:spPr>
          <a:xfrm>
            <a:off x="3211746" y="2277812"/>
            <a:ext cx="1664594" cy="152664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3471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201</Words>
  <Application>Microsoft Macintosh PowerPoint</Application>
  <PresentationFormat>Widescreen</PresentationFormat>
  <Paragraphs>50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No Latent Confounder</vt:lpstr>
      <vt:lpstr>Latent Confounder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Latent Confounder</dc:title>
  <dc:creator>Microsoft Office User</dc:creator>
  <cp:lastModifiedBy>Joseph D Ramsey</cp:lastModifiedBy>
  <cp:revision>1</cp:revision>
  <dcterms:created xsi:type="dcterms:W3CDTF">2019-05-21T17:01:07Z</dcterms:created>
  <dcterms:modified xsi:type="dcterms:W3CDTF">2022-04-04T15:55:48Z</dcterms:modified>
</cp:coreProperties>
</file>