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87"/>
    <p:restoredTop sz="94669"/>
  </p:normalViewPr>
  <p:slideViewPr>
    <p:cSldViewPr snapToGrid="0">
      <p:cViewPr varScale="1">
        <p:scale>
          <a:sx n="114" d="100"/>
          <a:sy n="114" d="100"/>
        </p:scale>
        <p:origin x="90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B3CAA4-F5B6-D642-50CB-B3E0251B4D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6BAB680-D997-9F07-EB7E-A3D4BF51A9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F61AD7A-D00F-4EE9-79A7-E0735CA13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5499A-6D0D-7642-B8EB-C6EEF080301D}" type="datetimeFigureOut">
              <a:rPr lang="fr-FR" smtClean="0"/>
              <a:t>21/11/2024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7AE78E6-F6AF-A67F-D173-7994FFD70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2982EB6-E0FB-1C8C-F5F3-F695D1231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C68F-8A14-E64D-BAF2-D522023ABC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6984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A0E856-CE56-5719-1FC5-8CBC42ADA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06AA2E5-EC70-18C6-3188-E64E1AF852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539A821-E3E2-D354-3FDE-871C7169D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5499A-6D0D-7642-B8EB-C6EEF080301D}" type="datetimeFigureOut">
              <a:rPr lang="fr-FR" smtClean="0"/>
              <a:t>21/11/2024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117E4B0-F9B6-7A48-2756-44FDF205B9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B88D40F-3F2A-49F3-0B6C-97B6952AE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C68F-8A14-E64D-BAF2-D522023ABC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8202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8A424FA4-805C-6C55-A6CD-9BCE7AB7A8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BE65004-F3B0-834B-8DE5-E0EDD49ECB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6076DB5-8BA2-6D6D-4607-6427A43EE8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5499A-6D0D-7642-B8EB-C6EEF080301D}" type="datetimeFigureOut">
              <a:rPr lang="fr-FR" smtClean="0"/>
              <a:t>21/11/2024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6B6129A-E4B9-5597-C0DE-CFA8D1982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BDDD199-9F92-5804-49F4-D120BCF46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C68F-8A14-E64D-BAF2-D522023ABC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6228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7CE823-907E-9490-237C-17674C53D5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2A69DE8-F457-2FFC-FC70-4E286DE119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070BB4A-077A-4EDE-3CFA-347D2CF1E5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5499A-6D0D-7642-B8EB-C6EEF080301D}" type="datetimeFigureOut">
              <a:rPr lang="fr-FR" smtClean="0"/>
              <a:t>21/11/2024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8159725-2F46-9E7A-4DD5-5A277A002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6F11CCA-5293-6534-7BA6-75DDBF9CE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C68F-8A14-E64D-BAF2-D522023ABC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0487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BA2C6C-1B9E-149F-ED3F-246D6A967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90D4C1E-ABA9-3079-D23E-7C8C7576A0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8A3CF6F-D0A8-27CB-31BE-BE29105CA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5499A-6D0D-7642-B8EB-C6EEF080301D}" type="datetimeFigureOut">
              <a:rPr lang="fr-FR" smtClean="0"/>
              <a:t>21/11/2024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7B10A2F-F666-6FA5-B8CA-21648029DD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C883BAC-2FCA-33C0-FB96-4A6D28844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C68F-8A14-E64D-BAF2-D522023ABC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2082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C29687-A1AB-AD94-A5D1-144A380AC5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3D77BF9-A8A6-1C20-C26D-0528EB57C0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F1C1DB2-8075-42EC-5830-4052F479D6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138F723-1303-2323-60F9-A5DA0CF3C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5499A-6D0D-7642-B8EB-C6EEF080301D}" type="datetimeFigureOut">
              <a:rPr lang="fr-FR" smtClean="0"/>
              <a:t>21/11/2024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EB10EBB-5D03-4675-8474-65F168D30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51CE316-F967-CC0B-7634-70B93FC29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C68F-8A14-E64D-BAF2-D522023ABC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009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CABFCD1-AC62-B02A-CED9-C75E504961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4596445-7687-0449-4649-8A51749E32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1B08C4-C8F7-F2BA-ED0B-1B25519775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ED40A35-652E-7F61-8000-6514824CB7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3E20F74-F740-6428-3965-C2C681A334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DD5ED8B-C639-F03C-5B5C-C8584CA51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5499A-6D0D-7642-B8EB-C6EEF080301D}" type="datetimeFigureOut">
              <a:rPr lang="fr-FR" smtClean="0"/>
              <a:t>21/11/2024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F987BEE-E793-27B2-5A86-62531DB85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5417AD9-C7A8-9CBA-4294-98389C5BF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C68F-8A14-E64D-BAF2-D522023ABC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20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AFCB3F-4C97-5AB1-E43D-49DEBD5F1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5A65F15-CD8B-3BB3-C56D-3105554BC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5499A-6D0D-7642-B8EB-C6EEF080301D}" type="datetimeFigureOut">
              <a:rPr lang="fr-FR" smtClean="0"/>
              <a:t>21/11/2024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4263624-2444-08E6-B034-DAC5F8B28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24AF2F6-6EBC-B2EB-4921-9AFB97782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C68F-8A14-E64D-BAF2-D522023ABC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713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C86E62C-1090-8A94-C4CD-04A6CEDC45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5499A-6D0D-7642-B8EB-C6EEF080301D}" type="datetimeFigureOut">
              <a:rPr lang="fr-FR" smtClean="0"/>
              <a:t>21/11/2024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B9D359D-6E3F-E78C-2233-582BAC5DD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EB94A2A-64D2-1913-D1E0-17BE7CBE8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C68F-8A14-E64D-BAF2-D522023ABC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8577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ECFA46E-F7E8-7E04-5413-34DA811EA7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2D37418-16EF-A6A7-094A-70E215A98E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B18B40F-18F2-045F-DB24-91E41D0B66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435C229-517B-27FC-94B7-39D9E6A22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5499A-6D0D-7642-B8EB-C6EEF080301D}" type="datetimeFigureOut">
              <a:rPr lang="fr-FR" smtClean="0"/>
              <a:t>21/11/2024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E13CC80-1025-759D-A32D-84CA92C8F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3B6AB07-0D9E-FD98-8C46-DC44E0764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C68F-8A14-E64D-BAF2-D522023ABC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4937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6095D5-5EEC-1722-B0B7-072FA5A4CC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969B29AB-9E1F-4162-DBEF-2C11EA6600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9D61F07-9E19-68EB-EF2D-E5A15640C3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9E64FEA-99DB-C3A5-5EF7-FAC33E0A47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5499A-6D0D-7642-B8EB-C6EEF080301D}" type="datetimeFigureOut">
              <a:rPr lang="fr-FR" smtClean="0"/>
              <a:t>21/11/2024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F8BBA03-36E7-AFD5-5F67-61F204945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3D02131-15CD-B032-6F70-047E89887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C68F-8A14-E64D-BAF2-D522023ABC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545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BB40AEF1-26F3-7CCB-6425-E08C9F34E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0CCB288-467A-19BF-EA8A-C7C21F2F1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A2A9495-3F1C-ABEA-577E-894964F9B6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CE5499A-6D0D-7642-B8EB-C6EEF080301D}" type="datetimeFigureOut">
              <a:rPr lang="fr-FR" smtClean="0"/>
              <a:t>21/11/2024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DC281B0-CFBE-C9A1-ED97-E670556D47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845BED1-774D-2A05-23B3-5D62A5E7C8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8D6C68F-8A14-E64D-BAF2-D522023ABC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3261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46563946-1203-AEA9-A67D-7E3C76C33070}"/>
              </a:ext>
            </a:extLst>
          </p:cNvPr>
          <p:cNvSpPr/>
          <p:nvPr/>
        </p:nvSpPr>
        <p:spPr>
          <a:xfrm>
            <a:off x="290087" y="1827870"/>
            <a:ext cx="5306673" cy="88552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List of SED </a:t>
            </a:r>
            <a:r>
              <a:rPr lang="fr-FR" sz="1400" i="1" dirty="0" err="1"/>
              <a:t>filename</a:t>
            </a:r>
            <a:r>
              <a:rPr lang="fr-FR" sz="1400" i="1" dirty="0"/>
              <a:t> </a:t>
            </a:r>
            <a:r>
              <a:rPr lang="fr-FR" sz="1400" dirty="0" err="1"/>
              <a:t>including</a:t>
            </a:r>
            <a:r>
              <a:rPr lang="fr-FR" sz="1400" dirty="0"/>
              <a:t> </a:t>
            </a:r>
            <a:r>
              <a:rPr lang="fr-FR" sz="1400" dirty="0" err="1"/>
              <a:t>path</a:t>
            </a:r>
            <a:endParaRPr lang="fr-FR" sz="1400" i="1" dirty="0"/>
          </a:p>
          <a:p>
            <a:r>
              <a:rPr lang="fr-FR" sz="1400" dirty="0"/>
              <a:t>GALAXY </a:t>
            </a:r>
            <a:r>
              <a:rPr lang="fr-FR" sz="1400" dirty="0" err="1"/>
              <a:t>SEDs</a:t>
            </a:r>
            <a:r>
              <a:rPr lang="fr-FR" sz="1400" dirty="0"/>
              <a:t> in $LEPHAREDIR/SED/GAL/</a:t>
            </a:r>
            <a:r>
              <a:rPr lang="fr-FR" sz="1400" dirty="0" err="1"/>
              <a:t>filename</a:t>
            </a:r>
            <a:endParaRPr lang="fr-FR" sz="1400" dirty="0"/>
          </a:p>
          <a:p>
            <a:r>
              <a:rPr lang="fr-FR" sz="1400" dirty="0"/>
              <a:t>QSO         …                                                    /QSO/        …</a:t>
            </a:r>
          </a:p>
          <a:p>
            <a:r>
              <a:rPr lang="fr-FR" sz="1400" dirty="0"/>
              <a:t>STAR        …                                                    /STAR/        …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055F453F-E8B1-2AA3-84C8-CB05C99C0939}"/>
              </a:ext>
            </a:extLst>
          </p:cNvPr>
          <p:cNvSpPr/>
          <p:nvPr/>
        </p:nvSpPr>
        <p:spPr>
          <a:xfrm>
            <a:off x="8112411" y="1827870"/>
            <a:ext cx="3790556" cy="88552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/>
          </a:p>
          <a:p>
            <a:pPr algn="ctr"/>
            <a:r>
              <a:rPr lang="fr-FR" sz="1400" dirty="0"/>
              <a:t>SED </a:t>
            </a:r>
            <a:r>
              <a:rPr lang="fr-FR" sz="1400" i="1" dirty="0" err="1"/>
              <a:t>library</a:t>
            </a:r>
            <a:r>
              <a:rPr lang="fr-FR" sz="1400" i="1" dirty="0"/>
              <a:t> (</a:t>
            </a:r>
            <a:r>
              <a:rPr lang="fr-FR" sz="1400" i="1" dirty="0" err="1"/>
              <a:t>binary</a:t>
            </a:r>
            <a:r>
              <a:rPr lang="fr-FR" sz="1400" i="1" dirty="0"/>
              <a:t> format and doc)</a:t>
            </a:r>
          </a:p>
          <a:p>
            <a:r>
              <a:rPr lang="fr-FR" sz="1400" dirty="0" err="1"/>
              <a:t>Products</a:t>
            </a:r>
            <a:r>
              <a:rPr lang="fr-FR" sz="1400" dirty="0"/>
              <a:t> </a:t>
            </a:r>
            <a:r>
              <a:rPr lang="fr-FR" sz="1400" dirty="0" err="1"/>
              <a:t>stored</a:t>
            </a:r>
            <a:r>
              <a:rPr lang="fr-FR" sz="1400" dirty="0"/>
              <a:t> in $LEPHAREWORK/</a:t>
            </a:r>
            <a:r>
              <a:rPr lang="fr-FR" sz="1400" dirty="0" err="1"/>
              <a:t>lib_bin</a:t>
            </a:r>
            <a:endParaRPr lang="fr-FR" sz="1400" dirty="0"/>
          </a:p>
          <a:p>
            <a:endParaRPr lang="fr-FR" sz="1400" dirty="0"/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919D55E6-2093-3851-8ECE-A911C79E98CF}"/>
              </a:ext>
            </a:extLst>
          </p:cNvPr>
          <p:cNvCxnSpPr/>
          <p:nvPr/>
        </p:nvCxnSpPr>
        <p:spPr>
          <a:xfrm>
            <a:off x="5778062" y="2270632"/>
            <a:ext cx="225446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2D91B3A9-C8E8-52B4-2420-775268E36019}"/>
              </a:ext>
            </a:extLst>
          </p:cNvPr>
          <p:cNvSpPr txBox="1"/>
          <p:nvPr/>
        </p:nvSpPr>
        <p:spPr>
          <a:xfrm>
            <a:off x="5729192" y="1816800"/>
            <a:ext cx="230742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i="1" dirty="0"/>
              <a:t>Command line </a:t>
            </a:r>
            <a:r>
              <a:rPr lang="fr-FR" sz="1400" i="1" dirty="0" err="1"/>
              <a:t>executables</a:t>
            </a:r>
            <a:endParaRPr lang="fr-FR" sz="1400" i="1" dirty="0"/>
          </a:p>
          <a:p>
            <a:pPr algn="ctr"/>
            <a:r>
              <a:rPr lang="fr-FR" sz="1400" i="1" dirty="0"/>
              <a:t> </a:t>
            </a:r>
          </a:p>
          <a:p>
            <a:pPr algn="ctr"/>
            <a:r>
              <a:rPr lang="fr-FR" sz="1400" i="1" dirty="0" err="1"/>
              <a:t>sedtolib</a:t>
            </a:r>
            <a:endParaRPr lang="fr-FR" sz="1400" i="1" dirty="0"/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D064C4A4-ACFB-51E7-8732-BA3521578300}"/>
              </a:ext>
            </a:extLst>
          </p:cNvPr>
          <p:cNvSpPr/>
          <p:nvPr/>
        </p:nvSpPr>
        <p:spPr>
          <a:xfrm>
            <a:off x="290087" y="3104128"/>
            <a:ext cx="5306673" cy="6083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List of </a:t>
            </a:r>
            <a:r>
              <a:rPr lang="fr-FR" sz="1400" i="1" dirty="0" err="1"/>
              <a:t>filename</a:t>
            </a:r>
            <a:r>
              <a:rPr lang="fr-FR" sz="1400" dirty="0"/>
              <a:t> </a:t>
            </a:r>
            <a:r>
              <a:rPr lang="fr-FR" sz="1400" dirty="0" err="1"/>
              <a:t>from</a:t>
            </a:r>
            <a:r>
              <a:rPr lang="fr-FR" sz="1400" dirty="0"/>
              <a:t> FILTER_LIST </a:t>
            </a:r>
            <a:r>
              <a:rPr lang="fr-FR" sz="1400" dirty="0" err="1"/>
              <a:t>including</a:t>
            </a:r>
            <a:r>
              <a:rPr lang="fr-FR" sz="1400" dirty="0"/>
              <a:t> </a:t>
            </a:r>
            <a:r>
              <a:rPr lang="fr-FR" sz="1400" dirty="0" err="1"/>
              <a:t>path</a:t>
            </a:r>
            <a:endParaRPr lang="fr-FR" sz="1400" dirty="0"/>
          </a:p>
          <a:p>
            <a:pPr algn="ctr"/>
            <a:r>
              <a:rPr lang="fr-FR" sz="1400" dirty="0"/>
              <a:t>$LEPHAREDIR/</a:t>
            </a:r>
            <a:r>
              <a:rPr lang="fr-FR" sz="1400" dirty="0" err="1"/>
              <a:t>filt</a:t>
            </a:r>
            <a:r>
              <a:rPr lang="fr-FR" sz="1400" dirty="0"/>
              <a:t>/</a:t>
            </a:r>
            <a:r>
              <a:rPr lang="fr-FR" sz="1400" dirty="0" err="1"/>
              <a:t>filename</a:t>
            </a:r>
            <a:endParaRPr lang="fr-FR" sz="1400" dirty="0"/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92FD85ED-A910-5155-1B93-FD42F0617B76}"/>
              </a:ext>
            </a:extLst>
          </p:cNvPr>
          <p:cNvSpPr/>
          <p:nvPr/>
        </p:nvSpPr>
        <p:spPr>
          <a:xfrm>
            <a:off x="8112411" y="3104128"/>
            <a:ext cx="3790556" cy="60829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err="1"/>
              <a:t>Filter</a:t>
            </a:r>
            <a:r>
              <a:rPr lang="fr-FR" sz="1400" dirty="0"/>
              <a:t> file (ascii format and doc)</a:t>
            </a:r>
            <a:r>
              <a:rPr lang="fr-FR" sz="1400" i="1" dirty="0"/>
              <a:t> </a:t>
            </a:r>
          </a:p>
          <a:p>
            <a:r>
              <a:rPr lang="fr-FR" sz="1400" dirty="0" err="1"/>
              <a:t>Products</a:t>
            </a:r>
            <a:r>
              <a:rPr lang="fr-FR" sz="1400" dirty="0"/>
              <a:t> </a:t>
            </a:r>
            <a:r>
              <a:rPr lang="fr-FR" sz="1400" dirty="0" err="1"/>
              <a:t>stored</a:t>
            </a:r>
            <a:r>
              <a:rPr lang="fr-FR" sz="1400" dirty="0"/>
              <a:t> in $LEPHAREWORK/</a:t>
            </a:r>
            <a:r>
              <a:rPr lang="fr-FR" sz="1400" dirty="0" err="1"/>
              <a:t>filt</a:t>
            </a:r>
            <a:endParaRPr lang="fr-FR" sz="1400" dirty="0"/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0E77B634-3596-8BCB-2814-448D616B37EA}"/>
              </a:ext>
            </a:extLst>
          </p:cNvPr>
          <p:cNvCxnSpPr/>
          <p:nvPr/>
        </p:nvCxnSpPr>
        <p:spPr>
          <a:xfrm>
            <a:off x="5778062" y="3397116"/>
            <a:ext cx="225446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5B046EA7-92FF-733B-69C8-5D394BB68D36}"/>
              </a:ext>
            </a:extLst>
          </p:cNvPr>
          <p:cNvSpPr txBox="1"/>
          <p:nvPr/>
        </p:nvSpPr>
        <p:spPr>
          <a:xfrm>
            <a:off x="6657910" y="3412252"/>
            <a:ext cx="5332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i="1" dirty="0" err="1"/>
              <a:t>filter</a:t>
            </a:r>
            <a:endParaRPr lang="fr-FR" sz="1400" i="1" dirty="0"/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09E6738B-A31E-5CAA-DC8D-36951EAAD2D5}"/>
              </a:ext>
            </a:extLst>
          </p:cNvPr>
          <p:cNvSpPr/>
          <p:nvPr/>
        </p:nvSpPr>
        <p:spPr>
          <a:xfrm>
            <a:off x="290087" y="4170201"/>
            <a:ext cx="5306673" cy="6083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err="1"/>
              <a:t>Build</a:t>
            </a:r>
            <a:r>
              <a:rPr lang="fr-FR" sz="1400" dirty="0"/>
              <a:t> </a:t>
            </a:r>
            <a:r>
              <a:rPr lang="fr-FR" sz="1400" dirty="0" err="1"/>
              <a:t>from</a:t>
            </a:r>
            <a:r>
              <a:rPr lang="fr-FR" sz="1400" dirty="0"/>
              <a:t> SED and </a:t>
            </a:r>
            <a:r>
              <a:rPr lang="fr-FR" sz="1400" dirty="0" err="1"/>
              <a:t>filters</a:t>
            </a:r>
            <a:r>
              <a:rPr lang="fr-FR" sz="1400" dirty="0"/>
              <a:t> </a:t>
            </a:r>
            <a:r>
              <a:rPr lang="fr-FR" sz="1400" dirty="0" err="1"/>
              <a:t>libraries</a:t>
            </a:r>
            <a:r>
              <a:rPr lang="fr-FR" sz="1400" dirty="0"/>
              <a:t> (</a:t>
            </a:r>
            <a:r>
              <a:rPr lang="fr-FR" sz="1400" dirty="0" err="1"/>
              <a:t>step</a:t>
            </a:r>
            <a:r>
              <a:rPr lang="fr-FR" sz="1400" dirty="0"/>
              <a:t> 1 &amp; 2)</a:t>
            </a:r>
          </a:p>
          <a:p>
            <a:pPr algn="ctr"/>
            <a:r>
              <a:rPr lang="fr-FR" sz="1400" dirty="0"/>
              <a:t>+ </a:t>
            </a:r>
            <a:r>
              <a:rPr lang="fr-FR" sz="1400" dirty="0" err="1"/>
              <a:t>redshift</a:t>
            </a:r>
            <a:r>
              <a:rPr lang="fr-FR" sz="1400" dirty="0"/>
              <a:t> </a:t>
            </a:r>
            <a:r>
              <a:rPr lang="fr-FR" sz="1400" dirty="0" err="1"/>
              <a:t>grid</a:t>
            </a:r>
            <a:r>
              <a:rPr lang="fr-FR" sz="1400" dirty="0"/>
              <a:t>, </a:t>
            </a:r>
            <a:r>
              <a:rPr lang="fr-FR" sz="1400" dirty="0" err="1"/>
              <a:t>cosmology</a:t>
            </a:r>
            <a:r>
              <a:rPr lang="fr-FR" sz="1400" dirty="0"/>
              <a:t>, </a:t>
            </a:r>
            <a:r>
              <a:rPr lang="fr-FR" sz="1400" dirty="0" err="1"/>
              <a:t>dust</a:t>
            </a:r>
            <a:r>
              <a:rPr lang="fr-FR" sz="1400" dirty="0"/>
              <a:t>, …</a:t>
            </a:r>
          </a:p>
        </p:txBody>
      </p:sp>
      <p:sp>
        <p:nvSpPr>
          <p:cNvPr id="20" name="Rectangle : coins arrondis 19">
            <a:extLst>
              <a:ext uri="{FF2B5EF4-FFF2-40B4-BE49-F238E27FC236}">
                <a16:creationId xmlns:a16="http://schemas.microsoft.com/office/drawing/2014/main" id="{9FC4709B-ECB5-210D-E226-A431D1889056}"/>
              </a:ext>
            </a:extLst>
          </p:cNvPr>
          <p:cNvSpPr/>
          <p:nvPr/>
        </p:nvSpPr>
        <p:spPr>
          <a:xfrm>
            <a:off x="8112411" y="4170201"/>
            <a:ext cx="3790556" cy="60829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Flux/magnitude </a:t>
            </a:r>
            <a:r>
              <a:rPr lang="fr-FR" sz="1400" dirty="0" err="1"/>
              <a:t>library</a:t>
            </a:r>
            <a:r>
              <a:rPr lang="fr-FR" sz="1400" dirty="0"/>
              <a:t> (</a:t>
            </a:r>
            <a:r>
              <a:rPr lang="fr-FR" sz="1400" dirty="0" err="1"/>
              <a:t>binary</a:t>
            </a:r>
            <a:r>
              <a:rPr lang="fr-FR" sz="1400" dirty="0"/>
              <a:t> format and doc)</a:t>
            </a:r>
            <a:r>
              <a:rPr lang="fr-FR" sz="1400" i="1" dirty="0"/>
              <a:t> </a:t>
            </a:r>
          </a:p>
          <a:p>
            <a:r>
              <a:rPr lang="fr-FR" sz="1400" dirty="0" err="1"/>
              <a:t>Products</a:t>
            </a:r>
            <a:r>
              <a:rPr lang="fr-FR" sz="1400" dirty="0"/>
              <a:t> </a:t>
            </a:r>
            <a:r>
              <a:rPr lang="fr-FR" sz="1400" dirty="0" err="1"/>
              <a:t>stored</a:t>
            </a:r>
            <a:r>
              <a:rPr lang="fr-FR" sz="1400" dirty="0"/>
              <a:t> in $LEPHAREWORK/</a:t>
            </a:r>
            <a:r>
              <a:rPr lang="fr-FR" sz="1400" dirty="0" err="1"/>
              <a:t>lib_mag</a:t>
            </a:r>
            <a:endParaRPr lang="fr-FR" sz="1400" dirty="0"/>
          </a:p>
        </p:txBody>
      </p: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9DC11E1E-620E-DFCE-E7A2-5A12E2E8448C}"/>
              </a:ext>
            </a:extLst>
          </p:cNvPr>
          <p:cNvCxnSpPr/>
          <p:nvPr/>
        </p:nvCxnSpPr>
        <p:spPr>
          <a:xfrm>
            <a:off x="5778062" y="4463189"/>
            <a:ext cx="225446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ZoneTexte 21">
            <a:extLst>
              <a:ext uri="{FF2B5EF4-FFF2-40B4-BE49-F238E27FC236}">
                <a16:creationId xmlns:a16="http://schemas.microsoft.com/office/drawing/2014/main" id="{5C07FB07-7953-83B2-33DE-D1912FE76BB7}"/>
              </a:ext>
            </a:extLst>
          </p:cNvPr>
          <p:cNvSpPr txBox="1"/>
          <p:nvPr/>
        </p:nvSpPr>
        <p:spPr>
          <a:xfrm>
            <a:off x="6508253" y="4454374"/>
            <a:ext cx="8325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i="1" dirty="0" err="1"/>
              <a:t>mag_gal</a:t>
            </a:r>
            <a:endParaRPr lang="fr-FR" sz="1400" i="1" dirty="0"/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27FD6BAF-9017-A13B-ED84-510C8C8845B8}"/>
              </a:ext>
            </a:extLst>
          </p:cNvPr>
          <p:cNvSpPr txBox="1"/>
          <p:nvPr/>
        </p:nvSpPr>
        <p:spPr>
          <a:xfrm>
            <a:off x="210207" y="1545905"/>
            <a:ext cx="3203569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sz="1400" dirty="0"/>
              <a:t>1.    </a:t>
            </a:r>
            <a:r>
              <a:rPr lang="fr-FR" sz="1400" dirty="0" err="1"/>
              <a:t>Build</a:t>
            </a:r>
            <a:r>
              <a:rPr lang="fr-FR" sz="1400" dirty="0"/>
              <a:t> the SED </a:t>
            </a:r>
            <a:r>
              <a:rPr lang="fr-FR" sz="1400" dirty="0" err="1"/>
              <a:t>library</a:t>
            </a:r>
            <a:endParaRPr lang="fr-FR" sz="1400" dirty="0"/>
          </a:p>
          <a:p>
            <a:pPr marL="285750" indent="-285750">
              <a:buFontTx/>
              <a:buChar char="-"/>
            </a:pPr>
            <a:endParaRPr lang="fr-FR" sz="1400" dirty="0"/>
          </a:p>
          <a:p>
            <a:pPr marL="285750" indent="-285750">
              <a:buFontTx/>
              <a:buChar char="-"/>
            </a:pPr>
            <a:endParaRPr lang="fr-FR" sz="1400" dirty="0"/>
          </a:p>
          <a:p>
            <a:pPr marL="285750" indent="-285750">
              <a:buFontTx/>
              <a:buChar char="-"/>
            </a:pPr>
            <a:endParaRPr lang="fr-FR" sz="1400" dirty="0"/>
          </a:p>
          <a:p>
            <a:pPr marL="285750" indent="-285750">
              <a:buFontTx/>
              <a:buChar char="-"/>
            </a:pPr>
            <a:endParaRPr lang="fr-FR" sz="1400" dirty="0"/>
          </a:p>
          <a:p>
            <a:pPr marL="285750" indent="-285750">
              <a:buFontTx/>
              <a:buChar char="-"/>
            </a:pPr>
            <a:endParaRPr lang="fr-FR" sz="1400" dirty="0"/>
          </a:p>
          <a:p>
            <a:pPr marL="285750" indent="-285750">
              <a:buFontTx/>
              <a:buChar char="-"/>
            </a:pPr>
            <a:r>
              <a:rPr lang="fr-FR" sz="1400" dirty="0"/>
              <a:t>2.  </a:t>
            </a:r>
            <a:r>
              <a:rPr lang="fr-FR" sz="1400" dirty="0" err="1"/>
              <a:t>Build</a:t>
            </a:r>
            <a:r>
              <a:rPr lang="fr-FR" sz="1400" dirty="0"/>
              <a:t> the </a:t>
            </a:r>
            <a:r>
              <a:rPr lang="fr-FR" sz="1400" dirty="0" err="1"/>
              <a:t>filter</a:t>
            </a:r>
            <a:r>
              <a:rPr lang="fr-FR" sz="1400" dirty="0"/>
              <a:t> </a:t>
            </a:r>
            <a:r>
              <a:rPr lang="fr-FR" sz="1400" dirty="0" err="1"/>
              <a:t>library</a:t>
            </a:r>
            <a:endParaRPr lang="fr-FR" sz="1400" dirty="0"/>
          </a:p>
          <a:p>
            <a:pPr marL="285750" indent="-285750">
              <a:buFontTx/>
              <a:buChar char="-"/>
            </a:pPr>
            <a:endParaRPr lang="fr-FR" sz="1400" dirty="0"/>
          </a:p>
          <a:p>
            <a:pPr marL="285750" indent="-285750">
              <a:buFontTx/>
              <a:buChar char="-"/>
            </a:pPr>
            <a:endParaRPr lang="fr-FR" sz="1400" dirty="0"/>
          </a:p>
          <a:p>
            <a:pPr marL="285750" indent="-285750">
              <a:buFontTx/>
              <a:buChar char="-"/>
            </a:pPr>
            <a:endParaRPr lang="fr-FR" sz="1400" dirty="0"/>
          </a:p>
          <a:p>
            <a:pPr marL="285750" indent="-285750">
              <a:buFontTx/>
              <a:buChar char="-"/>
            </a:pPr>
            <a:endParaRPr lang="fr-FR" sz="1400" dirty="0"/>
          </a:p>
          <a:p>
            <a:pPr marL="285750" indent="-285750">
              <a:buFontTx/>
              <a:buChar char="-"/>
            </a:pPr>
            <a:r>
              <a:rPr lang="fr-FR" sz="1400" dirty="0"/>
              <a:t>3. </a:t>
            </a:r>
            <a:r>
              <a:rPr lang="fr-FR" sz="1400" dirty="0" err="1"/>
              <a:t>Build</a:t>
            </a:r>
            <a:r>
              <a:rPr lang="fr-FR" sz="1400" dirty="0"/>
              <a:t> the flux/magnitude </a:t>
            </a:r>
            <a:r>
              <a:rPr lang="fr-FR" sz="1400" dirty="0" err="1"/>
              <a:t>library</a:t>
            </a:r>
            <a:r>
              <a:rPr lang="fr-FR" sz="1400" dirty="0"/>
              <a:t>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FA538FE-9852-8667-AD52-08E0FD5F9001}"/>
              </a:ext>
            </a:extLst>
          </p:cNvPr>
          <p:cNvSpPr/>
          <p:nvPr/>
        </p:nvSpPr>
        <p:spPr>
          <a:xfrm>
            <a:off x="157655" y="1347602"/>
            <a:ext cx="11863552" cy="3649717"/>
          </a:xfrm>
          <a:prstGeom prst="rect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7B5B23B6-FC33-3FA9-8156-DEAE2D3C40A4}"/>
              </a:ext>
            </a:extLst>
          </p:cNvPr>
          <p:cNvSpPr/>
          <p:nvPr/>
        </p:nvSpPr>
        <p:spPr>
          <a:xfrm>
            <a:off x="323174" y="1189947"/>
            <a:ext cx="2669218" cy="31789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err="1">
                <a:solidFill>
                  <a:schemeClr val="accent2">
                    <a:lumMod val="50000"/>
                  </a:schemeClr>
                </a:solidFill>
              </a:rPr>
              <a:t>Preparation</a:t>
            </a:r>
            <a:endParaRPr lang="fr-FR" b="1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14342C1-0BB0-8B96-1156-0994BE456D76}"/>
              </a:ext>
            </a:extLst>
          </p:cNvPr>
          <p:cNvSpPr/>
          <p:nvPr/>
        </p:nvSpPr>
        <p:spPr>
          <a:xfrm>
            <a:off x="157655" y="5374380"/>
            <a:ext cx="11863552" cy="1248100"/>
          </a:xfrm>
          <a:prstGeom prst="rect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 : coins arrondis 28">
            <a:extLst>
              <a:ext uri="{FF2B5EF4-FFF2-40B4-BE49-F238E27FC236}">
                <a16:creationId xmlns:a16="http://schemas.microsoft.com/office/drawing/2014/main" id="{E4169DF5-88A6-3A7C-3036-3319BE89ED7F}"/>
              </a:ext>
            </a:extLst>
          </p:cNvPr>
          <p:cNvSpPr/>
          <p:nvPr/>
        </p:nvSpPr>
        <p:spPr>
          <a:xfrm>
            <a:off x="323174" y="5220310"/>
            <a:ext cx="2669218" cy="31789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err="1">
                <a:solidFill>
                  <a:schemeClr val="accent2">
                    <a:lumMod val="50000"/>
                  </a:schemeClr>
                </a:solidFill>
              </a:rPr>
              <a:t>Photometric</a:t>
            </a:r>
            <a:r>
              <a:rPr lang="fr-FR" sz="14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fr-FR" sz="1400" b="1" dirty="0" err="1">
                <a:solidFill>
                  <a:schemeClr val="accent2">
                    <a:lumMod val="50000"/>
                  </a:schemeClr>
                </a:solidFill>
              </a:rPr>
              <a:t>redshifts</a:t>
            </a:r>
            <a:endParaRPr lang="fr-FR" b="1" dirty="0"/>
          </a:p>
        </p:txBody>
      </p:sp>
      <p:sp>
        <p:nvSpPr>
          <p:cNvPr id="30" name="Rectangle : coins arrondis 29">
            <a:extLst>
              <a:ext uri="{FF2B5EF4-FFF2-40B4-BE49-F238E27FC236}">
                <a16:creationId xmlns:a16="http://schemas.microsoft.com/office/drawing/2014/main" id="{A494EA18-4958-ACB4-B0A5-A7391BF1F6E6}"/>
              </a:ext>
            </a:extLst>
          </p:cNvPr>
          <p:cNvSpPr/>
          <p:nvPr/>
        </p:nvSpPr>
        <p:spPr>
          <a:xfrm>
            <a:off x="290087" y="5712574"/>
            <a:ext cx="5306673" cy="81399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Start </a:t>
            </a:r>
            <a:r>
              <a:rPr lang="fr-FR" sz="1400" dirty="0" err="1"/>
              <a:t>with</a:t>
            </a:r>
            <a:r>
              <a:rPr lang="fr-FR" sz="1400" dirty="0"/>
              <a:t> the flux/magnitude </a:t>
            </a:r>
            <a:r>
              <a:rPr lang="fr-FR" sz="1400" dirty="0" err="1"/>
              <a:t>libraries</a:t>
            </a:r>
            <a:r>
              <a:rPr lang="fr-FR" sz="1400" dirty="0"/>
              <a:t> (</a:t>
            </a:r>
            <a:r>
              <a:rPr lang="fr-FR" sz="1400" dirty="0" err="1"/>
              <a:t>step</a:t>
            </a:r>
            <a:r>
              <a:rPr lang="fr-FR" sz="1400" dirty="0"/>
              <a:t> 3)</a:t>
            </a:r>
          </a:p>
          <a:p>
            <a:pPr algn="ctr"/>
            <a:r>
              <a:rPr lang="fr-FR" sz="1400" dirty="0"/>
              <a:t>+ input catalogue</a:t>
            </a:r>
          </a:p>
          <a:p>
            <a:pPr algn="ctr"/>
            <a:r>
              <a:rPr lang="fr-FR" sz="1400" dirty="0"/>
              <a:t>+ </a:t>
            </a:r>
            <a:r>
              <a:rPr lang="fr-FR" sz="1400" dirty="0" err="1"/>
              <a:t>list</a:t>
            </a:r>
            <a:r>
              <a:rPr lang="fr-FR" sz="1400" dirty="0"/>
              <a:t> of output </a:t>
            </a:r>
            <a:r>
              <a:rPr lang="fr-FR" sz="1400" dirty="0" err="1"/>
              <a:t>parameters</a:t>
            </a:r>
            <a:endParaRPr lang="fr-FR" sz="1400" dirty="0"/>
          </a:p>
        </p:txBody>
      </p:sp>
      <p:sp>
        <p:nvSpPr>
          <p:cNvPr id="31" name="Rectangle : coins arrondis 30">
            <a:extLst>
              <a:ext uri="{FF2B5EF4-FFF2-40B4-BE49-F238E27FC236}">
                <a16:creationId xmlns:a16="http://schemas.microsoft.com/office/drawing/2014/main" id="{1ED59726-A58B-EA7C-81E7-1CC2C70F1B06}"/>
              </a:ext>
            </a:extLst>
          </p:cNvPr>
          <p:cNvSpPr/>
          <p:nvPr/>
        </p:nvSpPr>
        <p:spPr>
          <a:xfrm>
            <a:off x="8112411" y="5751990"/>
            <a:ext cx="3790556" cy="77457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Output catalogues </a:t>
            </a:r>
          </a:p>
          <a:p>
            <a:r>
              <a:rPr lang="fr-FR" sz="1400" dirty="0" err="1"/>
              <a:t>Products</a:t>
            </a:r>
            <a:r>
              <a:rPr lang="fr-FR" sz="1400" dirty="0"/>
              <a:t> </a:t>
            </a:r>
            <a:r>
              <a:rPr lang="fr-FR" sz="1400" dirty="0" err="1"/>
              <a:t>stored</a:t>
            </a:r>
            <a:r>
              <a:rPr lang="fr-FR" sz="1400" dirty="0"/>
              <a:t> in the </a:t>
            </a:r>
            <a:r>
              <a:rPr lang="fr-FR" sz="1400" dirty="0" err="1"/>
              <a:t>working</a:t>
            </a:r>
            <a:r>
              <a:rPr lang="fr-FR" sz="1400" dirty="0"/>
              <a:t> directory</a:t>
            </a:r>
          </a:p>
        </p:txBody>
      </p:sp>
      <p:cxnSp>
        <p:nvCxnSpPr>
          <p:cNvPr id="32" name="Connecteur droit avec flèche 31">
            <a:extLst>
              <a:ext uri="{FF2B5EF4-FFF2-40B4-BE49-F238E27FC236}">
                <a16:creationId xmlns:a16="http://schemas.microsoft.com/office/drawing/2014/main" id="{B07F7A73-BBB5-A56C-86F0-1562E71F6095}"/>
              </a:ext>
            </a:extLst>
          </p:cNvPr>
          <p:cNvCxnSpPr/>
          <p:nvPr/>
        </p:nvCxnSpPr>
        <p:spPr>
          <a:xfrm>
            <a:off x="5778062" y="6163220"/>
            <a:ext cx="225446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ZoneTexte 32">
            <a:extLst>
              <a:ext uri="{FF2B5EF4-FFF2-40B4-BE49-F238E27FC236}">
                <a16:creationId xmlns:a16="http://schemas.microsoft.com/office/drawing/2014/main" id="{1F02711A-33D5-AE24-59B7-B83A5B6A8E76}"/>
              </a:ext>
            </a:extLst>
          </p:cNvPr>
          <p:cNvSpPr txBox="1"/>
          <p:nvPr/>
        </p:nvSpPr>
        <p:spPr>
          <a:xfrm>
            <a:off x="6547890" y="6163220"/>
            <a:ext cx="714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i="1" dirty="0" err="1"/>
              <a:t>zphota</a:t>
            </a:r>
            <a:endParaRPr lang="fr-FR" sz="1400" i="1" dirty="0"/>
          </a:p>
        </p:txBody>
      </p:sp>
    </p:spTree>
    <p:extLst>
      <p:ext uri="{BB962C8B-B14F-4D97-AF65-F5344CB8AC3E}">
        <p14:creationId xmlns:p14="http://schemas.microsoft.com/office/powerpoint/2010/main" val="33859913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4503A5E4-BA40-AC16-5A17-80FC3388CB9D}"/>
              </a:ext>
            </a:extLst>
          </p:cNvPr>
          <p:cNvSpPr/>
          <p:nvPr/>
        </p:nvSpPr>
        <p:spPr>
          <a:xfrm>
            <a:off x="323174" y="2663973"/>
            <a:ext cx="9220219" cy="30777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/>
          </a:p>
          <a:p>
            <a:r>
              <a:rPr lang="fr-FR" sz="1400" dirty="0" err="1"/>
              <a:t>sed</a:t>
            </a:r>
            <a:r>
              <a:rPr lang="fr-FR" sz="1400" dirty="0"/>
              <a:t>/  :  </a:t>
            </a:r>
            <a:r>
              <a:rPr lang="fr-FR" sz="1400" dirty="0" err="1"/>
              <a:t>galaxy</a:t>
            </a:r>
            <a:r>
              <a:rPr lang="fr-FR" sz="1400" dirty="0"/>
              <a:t>/AGN/star </a:t>
            </a:r>
            <a:r>
              <a:rPr lang="fr-FR" sz="1400" dirty="0" err="1"/>
              <a:t>templates</a:t>
            </a:r>
            <a:r>
              <a:rPr lang="fr-FR" sz="1400" dirty="0"/>
              <a:t> </a:t>
            </a:r>
            <a:r>
              <a:rPr lang="fr-FR" sz="1400" dirty="0" err="1"/>
              <a:t>from</a:t>
            </a:r>
            <a:r>
              <a:rPr lang="fr-FR" sz="1400" dirty="0"/>
              <a:t> </a:t>
            </a:r>
            <a:r>
              <a:rPr lang="fr-FR" sz="1400" dirty="0" err="1"/>
              <a:t>numerous</a:t>
            </a:r>
            <a:r>
              <a:rPr lang="fr-FR" sz="1400" dirty="0"/>
              <a:t> sources (</a:t>
            </a:r>
            <a:r>
              <a:rPr lang="fr-FR" sz="1400" dirty="0" err="1"/>
              <a:t>classified</a:t>
            </a:r>
            <a:r>
              <a:rPr lang="fr-FR" sz="1400" dirty="0"/>
              <a:t> in </a:t>
            </a:r>
            <a:r>
              <a:rPr lang="fr-FR" sz="1400" dirty="0" err="1"/>
              <a:t>subdirectories</a:t>
            </a:r>
            <a:r>
              <a:rPr lang="fr-FR" sz="1400" dirty="0"/>
              <a:t>)</a:t>
            </a:r>
          </a:p>
          <a:p>
            <a:endParaRPr lang="fr-FR" sz="14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831AAE4-577E-D8D2-88AB-1D1165BA99F3}"/>
              </a:ext>
            </a:extLst>
          </p:cNvPr>
          <p:cNvSpPr/>
          <p:nvPr/>
        </p:nvSpPr>
        <p:spPr>
          <a:xfrm>
            <a:off x="157655" y="1403358"/>
            <a:ext cx="11863552" cy="3064071"/>
          </a:xfrm>
          <a:prstGeom prst="rect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928F1961-0137-3C11-E341-87952BC2DA20}"/>
              </a:ext>
            </a:extLst>
          </p:cNvPr>
          <p:cNvSpPr/>
          <p:nvPr/>
        </p:nvSpPr>
        <p:spPr>
          <a:xfrm>
            <a:off x="323173" y="1290306"/>
            <a:ext cx="9703695" cy="31789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b="1" dirty="0">
                <a:solidFill>
                  <a:schemeClr val="accent2">
                    <a:lumMod val="50000"/>
                  </a:schemeClr>
                </a:solidFill>
              </a:rPr>
              <a:t>$LEPHAREDIR     </a:t>
            </a:r>
            <a:r>
              <a:rPr lang="fr-FR" sz="1400" dirty="0">
                <a:solidFill>
                  <a:schemeClr val="accent2">
                    <a:lumMod val="50000"/>
                  </a:schemeClr>
                </a:solidFill>
              </a:rPr>
              <a:t>set to the default cache directory </a:t>
            </a:r>
            <a:r>
              <a:rPr lang="fr-FR" sz="1400" i="1" dirty="0">
                <a:solidFill>
                  <a:schemeClr val="accent2">
                    <a:lumMod val="50000"/>
                  </a:schemeClr>
                </a:solidFill>
              </a:rPr>
              <a:t>cache/</a:t>
            </a:r>
            <a:r>
              <a:rPr lang="fr-FR" sz="1400" i="1" dirty="0" err="1">
                <a:solidFill>
                  <a:schemeClr val="accent2">
                    <a:lumMod val="50000"/>
                  </a:schemeClr>
                </a:solidFill>
              </a:rPr>
              <a:t>lephare</a:t>
            </a:r>
            <a:r>
              <a:rPr lang="fr-FR" sz="1400" i="1" dirty="0">
                <a:solidFill>
                  <a:schemeClr val="accent2">
                    <a:lumMod val="50000"/>
                  </a:schemeClr>
                </a:solidFill>
              </a:rPr>
              <a:t>/data </a:t>
            </a:r>
            <a:r>
              <a:rPr lang="fr-FR" sz="1400" dirty="0">
                <a:solidFill>
                  <a:schemeClr val="accent2">
                    <a:lumMod val="50000"/>
                  </a:schemeClr>
                </a:solidFill>
              </a:rPr>
              <a:t>(if </a:t>
            </a:r>
            <a:r>
              <a:rPr lang="fr-FR" sz="1400" i="1" dirty="0">
                <a:solidFill>
                  <a:schemeClr val="accent2">
                    <a:lumMod val="50000"/>
                  </a:schemeClr>
                </a:solidFill>
              </a:rPr>
              <a:t>LEPHAREDIR </a:t>
            </a:r>
            <a:r>
              <a:rPr lang="fr-FR" sz="1400" dirty="0">
                <a:solidFill>
                  <a:schemeClr val="accent2">
                    <a:lumMod val="50000"/>
                  </a:schemeClr>
                </a:solidFill>
              </a:rPr>
              <a:t>not </a:t>
            </a:r>
            <a:r>
              <a:rPr lang="fr-FR" sz="1400" dirty="0" err="1">
                <a:solidFill>
                  <a:schemeClr val="accent2">
                    <a:lumMod val="50000"/>
                  </a:schemeClr>
                </a:solidFill>
              </a:rPr>
              <a:t>defined</a:t>
            </a:r>
            <a:r>
              <a:rPr lang="fr-FR" sz="1400" dirty="0">
                <a:solidFill>
                  <a:schemeClr val="accent2">
                    <a:lumMod val="50000"/>
                  </a:schemeClr>
                </a:solidFill>
              </a:rPr>
              <a:t>)</a:t>
            </a:r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8C91F50-ACF2-48CD-3AE6-5BF1B457A7BD}"/>
              </a:ext>
            </a:extLst>
          </p:cNvPr>
          <p:cNvSpPr txBox="1"/>
          <p:nvPr/>
        </p:nvSpPr>
        <p:spPr>
          <a:xfrm>
            <a:off x="323174" y="1751626"/>
            <a:ext cx="107415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/>
              <a:t>Directory </a:t>
            </a:r>
            <a:r>
              <a:rPr lang="fr-FR" sz="1400" b="1" dirty="0" err="1"/>
              <a:t>storing</a:t>
            </a:r>
            <a:r>
              <a:rPr lang="fr-FR" sz="1400" b="1" dirty="0"/>
              <a:t> </a:t>
            </a:r>
            <a:r>
              <a:rPr lang="fr-FR" sz="1400" b="1" dirty="0" err="1"/>
              <a:t>internal</a:t>
            </a:r>
            <a:r>
              <a:rPr lang="fr-FR" sz="1400" b="1" dirty="0"/>
              <a:t> data </a:t>
            </a:r>
            <a:r>
              <a:rPr lang="fr-FR" sz="1400" b="1" dirty="0" err="1"/>
              <a:t>used</a:t>
            </a:r>
            <a:r>
              <a:rPr lang="fr-FR" sz="1400" b="1" dirty="0"/>
              <a:t> by the code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/>
              <a:t>Full clone of the LEPHARE-data repository (</a:t>
            </a:r>
            <a:r>
              <a:rPr lang="fr-FR" sz="1400" dirty="0" err="1"/>
              <a:t>github.com</a:t>
            </a:r>
            <a:r>
              <a:rPr lang="fr-FR" sz="1400" dirty="0"/>
              <a:t>/</a:t>
            </a:r>
            <a:r>
              <a:rPr lang="fr-FR" sz="1400" dirty="0" err="1"/>
              <a:t>lephare-photoz</a:t>
            </a:r>
            <a:r>
              <a:rPr lang="fr-FR" sz="1400" dirty="0"/>
              <a:t>/</a:t>
            </a:r>
            <a:r>
              <a:rPr lang="fr-FR" sz="1400" dirty="0" err="1"/>
              <a:t>lephare</a:t>
            </a:r>
            <a:r>
              <a:rPr lang="fr-FR" sz="1400" dirty="0"/>
              <a:t>-data)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/>
              <a:t>Or use the </a:t>
            </a:r>
            <a:r>
              <a:rPr lang="fr-FR" sz="1400" i="1" dirty="0" err="1"/>
              <a:t>data_retrieval</a:t>
            </a:r>
            <a:r>
              <a:rPr lang="fr-FR" sz="1400" dirty="0"/>
              <a:t> </a:t>
            </a:r>
            <a:r>
              <a:rPr lang="fr-FR" sz="1400" dirty="0" err="1"/>
              <a:t>function</a:t>
            </a:r>
            <a:r>
              <a:rPr lang="fr-FR" sz="1400" dirty="0"/>
              <a:t> </a:t>
            </a:r>
            <a:r>
              <a:rPr lang="fr-FR" sz="1400" dirty="0" err="1"/>
              <a:t>available</a:t>
            </a:r>
            <a:r>
              <a:rPr lang="fr-FR" sz="1400" dirty="0"/>
              <a:t> in the python interface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0706C4B1-C48B-6C52-A41D-4F33A0C6508B}"/>
              </a:ext>
            </a:extLst>
          </p:cNvPr>
          <p:cNvSpPr/>
          <p:nvPr/>
        </p:nvSpPr>
        <p:spPr>
          <a:xfrm>
            <a:off x="323174" y="3100519"/>
            <a:ext cx="9220219" cy="30777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/>
          </a:p>
          <a:p>
            <a:r>
              <a:rPr lang="fr-FR" sz="1400" dirty="0" err="1"/>
              <a:t>filt</a:t>
            </a:r>
            <a:r>
              <a:rPr lang="fr-FR" sz="1400" dirty="0"/>
              <a:t>/    :  </a:t>
            </a:r>
            <a:r>
              <a:rPr lang="fr-FR" sz="1400" dirty="0" err="1"/>
              <a:t>filters</a:t>
            </a:r>
            <a:r>
              <a:rPr lang="fr-FR" sz="1400" dirty="0"/>
              <a:t> </a:t>
            </a:r>
            <a:r>
              <a:rPr lang="fr-FR" sz="1400" dirty="0" err="1"/>
              <a:t>from</a:t>
            </a:r>
            <a:r>
              <a:rPr lang="fr-FR" sz="1400" dirty="0"/>
              <a:t> </a:t>
            </a:r>
            <a:r>
              <a:rPr lang="fr-FR" sz="1400" dirty="0" err="1"/>
              <a:t>numerous</a:t>
            </a:r>
            <a:r>
              <a:rPr lang="fr-FR" sz="1400" dirty="0"/>
              <a:t> </a:t>
            </a:r>
            <a:r>
              <a:rPr lang="fr-FR" sz="1400" dirty="0" err="1"/>
              <a:t>telescopes</a:t>
            </a:r>
            <a:r>
              <a:rPr lang="fr-FR" sz="1400" dirty="0"/>
              <a:t>/instruments (</a:t>
            </a:r>
            <a:r>
              <a:rPr lang="fr-FR" sz="1400" dirty="0" err="1"/>
              <a:t>classified</a:t>
            </a:r>
            <a:r>
              <a:rPr lang="fr-FR" sz="1400" dirty="0"/>
              <a:t> in </a:t>
            </a:r>
            <a:r>
              <a:rPr lang="fr-FR" sz="1400" dirty="0" err="1"/>
              <a:t>subdirectories</a:t>
            </a:r>
            <a:r>
              <a:rPr lang="fr-FR" sz="1400" dirty="0"/>
              <a:t>)</a:t>
            </a:r>
          </a:p>
          <a:p>
            <a:endParaRPr lang="fr-FR" sz="1400" dirty="0"/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6A038A69-F342-92CA-4ABA-D161869643C6}"/>
              </a:ext>
            </a:extLst>
          </p:cNvPr>
          <p:cNvSpPr/>
          <p:nvPr/>
        </p:nvSpPr>
        <p:spPr>
          <a:xfrm>
            <a:off x="323174" y="3536450"/>
            <a:ext cx="9220219" cy="30777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/>
          </a:p>
          <a:p>
            <a:r>
              <a:rPr lang="fr-FR" sz="1400" dirty="0" err="1"/>
              <a:t>ext</a:t>
            </a:r>
            <a:r>
              <a:rPr lang="fr-FR" sz="1400" dirty="0"/>
              <a:t>/   :  </a:t>
            </a:r>
            <a:r>
              <a:rPr lang="fr-FR" sz="1400" dirty="0" err="1"/>
              <a:t>dust</a:t>
            </a:r>
            <a:r>
              <a:rPr lang="fr-FR" sz="1400" dirty="0"/>
              <a:t> </a:t>
            </a:r>
            <a:r>
              <a:rPr lang="fr-FR" sz="1400" dirty="0" err="1"/>
              <a:t>attenuation</a:t>
            </a:r>
            <a:r>
              <a:rPr lang="fr-FR" sz="1400" dirty="0"/>
              <a:t> </a:t>
            </a:r>
            <a:r>
              <a:rPr lang="fr-FR" sz="1400" dirty="0" err="1"/>
              <a:t>curves</a:t>
            </a:r>
            <a:endParaRPr lang="fr-FR" sz="1400" dirty="0"/>
          </a:p>
          <a:p>
            <a:endParaRPr lang="fr-FR" sz="1400" dirty="0"/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879B9622-D4C2-2F49-46C2-53FB52330428}"/>
              </a:ext>
            </a:extLst>
          </p:cNvPr>
          <p:cNvSpPr/>
          <p:nvPr/>
        </p:nvSpPr>
        <p:spPr>
          <a:xfrm>
            <a:off x="323173" y="3968429"/>
            <a:ext cx="9220219" cy="30777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1400" dirty="0"/>
          </a:p>
          <a:p>
            <a:r>
              <a:rPr lang="fr-FR" sz="1400" dirty="0"/>
              <a:t>opa/  :  tables </a:t>
            </a:r>
            <a:r>
              <a:rPr lang="fr-FR" sz="1400" dirty="0" err="1"/>
              <a:t>with</a:t>
            </a:r>
            <a:r>
              <a:rPr lang="fr-FR" sz="1400" dirty="0"/>
              <a:t> the IGM </a:t>
            </a:r>
            <a:r>
              <a:rPr lang="fr-FR" sz="1400" dirty="0" err="1"/>
              <a:t>opacity</a:t>
            </a:r>
            <a:r>
              <a:rPr lang="fr-FR" sz="1400" dirty="0"/>
              <a:t> at </a:t>
            </a:r>
            <a:r>
              <a:rPr lang="fr-FR" sz="1400" dirty="0" err="1"/>
              <a:t>various</a:t>
            </a:r>
            <a:r>
              <a:rPr lang="fr-FR" sz="1400" dirty="0"/>
              <a:t> </a:t>
            </a:r>
            <a:r>
              <a:rPr lang="fr-FR" sz="1400" dirty="0" err="1"/>
              <a:t>redshifts</a:t>
            </a:r>
            <a:endParaRPr lang="fr-FR" sz="1400" dirty="0"/>
          </a:p>
          <a:p>
            <a:endParaRPr lang="fr-FR" sz="1400" dirty="0"/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AC912990-D761-9A53-5CB8-FDB742AE549E}"/>
              </a:ext>
            </a:extLst>
          </p:cNvPr>
          <p:cNvSpPr/>
          <p:nvPr/>
        </p:nvSpPr>
        <p:spPr>
          <a:xfrm>
            <a:off x="328493" y="5383239"/>
            <a:ext cx="9220219" cy="30777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 err="1"/>
              <a:t>lib_bin</a:t>
            </a:r>
            <a:r>
              <a:rPr lang="fr-FR" sz="1400" dirty="0"/>
              <a:t>/   : </a:t>
            </a:r>
            <a:r>
              <a:rPr lang="fr-FR" sz="1400" dirty="0" err="1"/>
              <a:t>selected</a:t>
            </a:r>
            <a:r>
              <a:rPr lang="fr-FR" sz="1400" dirty="0"/>
              <a:t> SED </a:t>
            </a:r>
            <a:r>
              <a:rPr lang="fr-FR" sz="1400" dirty="0" err="1"/>
              <a:t>merged</a:t>
            </a:r>
            <a:r>
              <a:rPr lang="fr-FR" sz="1400" dirty="0"/>
              <a:t> in one </a:t>
            </a:r>
            <a:r>
              <a:rPr lang="fr-FR" sz="1400" dirty="0" err="1"/>
              <a:t>library</a:t>
            </a:r>
            <a:r>
              <a:rPr lang="fr-FR" sz="1400" dirty="0"/>
              <a:t> (</a:t>
            </a:r>
            <a:r>
              <a:rPr lang="fr-FR" sz="1400" dirty="0" err="1"/>
              <a:t>binary</a:t>
            </a:r>
            <a:r>
              <a:rPr lang="fr-FR" sz="1400" dirty="0"/>
              <a:t> format and doc)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6EDDEB6-FE45-4897-49D1-9EDAF36FB542}"/>
              </a:ext>
            </a:extLst>
          </p:cNvPr>
          <p:cNvSpPr/>
          <p:nvPr/>
        </p:nvSpPr>
        <p:spPr>
          <a:xfrm>
            <a:off x="162974" y="4753239"/>
            <a:ext cx="11863552" cy="2049518"/>
          </a:xfrm>
          <a:prstGeom prst="rect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207A4BD5-E4AF-92F3-D859-E9C3417B9347}"/>
              </a:ext>
            </a:extLst>
          </p:cNvPr>
          <p:cNvSpPr/>
          <p:nvPr/>
        </p:nvSpPr>
        <p:spPr>
          <a:xfrm>
            <a:off x="328492" y="4673640"/>
            <a:ext cx="9703695" cy="31789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b="1" dirty="0">
                <a:solidFill>
                  <a:schemeClr val="accent2">
                    <a:lumMod val="50000"/>
                  </a:schemeClr>
                </a:solidFill>
              </a:rPr>
              <a:t>$LEPHAREWORK     </a:t>
            </a:r>
            <a:r>
              <a:rPr lang="fr-FR" sz="1400" dirty="0">
                <a:solidFill>
                  <a:schemeClr val="accent2">
                    <a:lumMod val="50000"/>
                  </a:schemeClr>
                </a:solidFill>
              </a:rPr>
              <a:t>set to the default cache directory </a:t>
            </a:r>
            <a:r>
              <a:rPr lang="fr-FR" sz="1400" i="1" dirty="0">
                <a:solidFill>
                  <a:schemeClr val="accent2">
                    <a:lumMod val="50000"/>
                  </a:schemeClr>
                </a:solidFill>
              </a:rPr>
              <a:t>cache/</a:t>
            </a:r>
            <a:r>
              <a:rPr lang="fr-FR" sz="1400" i="1" dirty="0" err="1">
                <a:solidFill>
                  <a:schemeClr val="accent2">
                    <a:lumMod val="50000"/>
                  </a:schemeClr>
                </a:solidFill>
              </a:rPr>
              <a:t>lephare</a:t>
            </a:r>
            <a:r>
              <a:rPr lang="fr-FR" sz="1400" i="1" dirty="0">
                <a:solidFill>
                  <a:schemeClr val="accent2">
                    <a:lumMod val="50000"/>
                  </a:schemeClr>
                </a:solidFill>
              </a:rPr>
              <a:t>/</a:t>
            </a:r>
            <a:r>
              <a:rPr lang="fr-FR" sz="1400" i="1" dirty="0" err="1">
                <a:solidFill>
                  <a:schemeClr val="accent2">
                    <a:lumMod val="50000"/>
                  </a:schemeClr>
                </a:solidFill>
              </a:rPr>
              <a:t>work</a:t>
            </a:r>
            <a:r>
              <a:rPr lang="fr-FR" sz="1400" dirty="0">
                <a:solidFill>
                  <a:schemeClr val="accent2">
                    <a:lumMod val="50000"/>
                  </a:schemeClr>
                </a:solidFill>
              </a:rPr>
              <a:t> (if </a:t>
            </a:r>
            <a:r>
              <a:rPr lang="fr-FR" sz="1400" i="1" dirty="0">
                <a:solidFill>
                  <a:schemeClr val="accent2">
                    <a:lumMod val="50000"/>
                  </a:schemeClr>
                </a:solidFill>
              </a:rPr>
              <a:t>LEPHAREWORK </a:t>
            </a:r>
            <a:r>
              <a:rPr lang="fr-FR" sz="1400" dirty="0">
                <a:solidFill>
                  <a:schemeClr val="accent2">
                    <a:lumMod val="50000"/>
                  </a:schemeClr>
                </a:solidFill>
              </a:rPr>
              <a:t>not </a:t>
            </a:r>
            <a:r>
              <a:rPr lang="fr-FR" sz="1400" dirty="0" err="1">
                <a:solidFill>
                  <a:schemeClr val="accent2">
                    <a:lumMod val="50000"/>
                  </a:schemeClr>
                </a:solidFill>
              </a:rPr>
              <a:t>defined</a:t>
            </a:r>
            <a:r>
              <a:rPr lang="fr-FR" sz="1400" dirty="0">
                <a:solidFill>
                  <a:schemeClr val="accent2">
                    <a:lumMod val="50000"/>
                  </a:schemeClr>
                </a:solidFill>
              </a:rPr>
              <a:t>)</a:t>
            </a:r>
            <a:endParaRPr lang="fr-FR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FF1288F-4E48-9384-4A8F-988D3FBBEE54}"/>
              </a:ext>
            </a:extLst>
          </p:cNvPr>
          <p:cNvSpPr txBox="1"/>
          <p:nvPr/>
        </p:nvSpPr>
        <p:spPr>
          <a:xfrm>
            <a:off x="328493" y="5023450"/>
            <a:ext cx="107415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/>
              <a:t>Directory </a:t>
            </a:r>
            <a:r>
              <a:rPr lang="fr-FR" sz="1400" b="1" dirty="0" err="1"/>
              <a:t>storing</a:t>
            </a:r>
            <a:r>
              <a:rPr lang="fr-FR" sz="1400" b="1" dirty="0"/>
              <a:t> </a:t>
            </a:r>
            <a:r>
              <a:rPr lang="fr-FR" sz="1400" b="1" dirty="0" err="1"/>
              <a:t>intermediate</a:t>
            </a:r>
            <a:r>
              <a:rPr lang="fr-FR" sz="1400" b="1" dirty="0"/>
              <a:t> </a:t>
            </a:r>
            <a:r>
              <a:rPr lang="fr-FR" sz="1400" b="1" dirty="0" err="1"/>
              <a:t>libraries</a:t>
            </a:r>
            <a:r>
              <a:rPr lang="fr-FR" sz="1400" b="1" dirty="0"/>
              <a:t> </a:t>
            </a:r>
            <a:r>
              <a:rPr lang="fr-FR" sz="1400" b="1" dirty="0" err="1"/>
              <a:t>produced</a:t>
            </a:r>
            <a:r>
              <a:rPr lang="fr-FR" sz="1400" b="1" dirty="0"/>
              <a:t>  by the code</a:t>
            </a: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98B92510-25E4-ACB9-02D5-439730FF9197}"/>
              </a:ext>
            </a:extLst>
          </p:cNvPr>
          <p:cNvSpPr/>
          <p:nvPr/>
        </p:nvSpPr>
        <p:spPr>
          <a:xfrm>
            <a:off x="328493" y="5819785"/>
            <a:ext cx="9220219" cy="30777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/>
          </a:p>
          <a:p>
            <a:r>
              <a:rPr lang="fr-FR" sz="1400" dirty="0" err="1"/>
              <a:t>filt</a:t>
            </a:r>
            <a:r>
              <a:rPr lang="fr-FR" sz="1400" dirty="0"/>
              <a:t>/             : </a:t>
            </a:r>
            <a:r>
              <a:rPr lang="fr-FR" sz="1400" dirty="0" err="1"/>
              <a:t>selected</a:t>
            </a:r>
            <a:r>
              <a:rPr lang="fr-FR" sz="1400" dirty="0"/>
              <a:t> </a:t>
            </a:r>
            <a:r>
              <a:rPr lang="fr-FR" sz="1400" dirty="0" err="1"/>
              <a:t>filters</a:t>
            </a:r>
            <a:r>
              <a:rPr lang="fr-FR" sz="1400" dirty="0"/>
              <a:t> </a:t>
            </a:r>
            <a:r>
              <a:rPr lang="fr-FR" sz="1400" dirty="0" err="1"/>
              <a:t>merged</a:t>
            </a:r>
            <a:r>
              <a:rPr lang="fr-FR" sz="1400" dirty="0"/>
              <a:t> in one </a:t>
            </a:r>
            <a:r>
              <a:rPr lang="fr-FR" sz="1400" dirty="0" err="1"/>
              <a:t>library</a:t>
            </a:r>
            <a:r>
              <a:rPr lang="fr-FR" sz="1400" dirty="0"/>
              <a:t> (ascii format and doc)</a:t>
            </a:r>
          </a:p>
          <a:p>
            <a:endParaRPr lang="fr-FR" sz="1400" dirty="0"/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33D67689-873E-F77B-F1D4-204B4F8D1900}"/>
              </a:ext>
            </a:extLst>
          </p:cNvPr>
          <p:cNvSpPr/>
          <p:nvPr/>
        </p:nvSpPr>
        <p:spPr>
          <a:xfrm>
            <a:off x="328493" y="6333773"/>
            <a:ext cx="9220219" cy="30777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/>
          </a:p>
          <a:p>
            <a:r>
              <a:rPr lang="fr-FR" sz="1400" dirty="0" err="1"/>
              <a:t>lib_mag</a:t>
            </a:r>
            <a:r>
              <a:rPr lang="fr-FR" sz="1400" dirty="0"/>
              <a:t>/   : </a:t>
            </a:r>
            <a:r>
              <a:rPr lang="fr-FR" sz="1400" dirty="0" err="1"/>
              <a:t>libraries</a:t>
            </a:r>
            <a:r>
              <a:rPr lang="fr-FR" sz="1400" dirty="0"/>
              <a:t> </a:t>
            </a:r>
            <a:r>
              <a:rPr lang="fr-FR" sz="1400" dirty="0" err="1"/>
              <a:t>with</a:t>
            </a:r>
            <a:r>
              <a:rPr lang="fr-FR" sz="1400" dirty="0"/>
              <a:t> </a:t>
            </a:r>
            <a:r>
              <a:rPr lang="fr-FR" sz="1400"/>
              <a:t>predicted</a:t>
            </a:r>
            <a:r>
              <a:rPr lang="fr-FR" sz="1400" dirty="0"/>
              <a:t> magnitudes (</a:t>
            </a:r>
            <a:r>
              <a:rPr lang="fr-FR" sz="1400" dirty="0" err="1"/>
              <a:t>binary</a:t>
            </a:r>
            <a:r>
              <a:rPr lang="fr-FR" sz="1400" dirty="0"/>
              <a:t> format and doc)</a:t>
            </a:r>
          </a:p>
          <a:p>
            <a:endParaRPr lang="fr-FR" sz="14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3B091BA-C860-2540-6447-A2B1217709AC}"/>
              </a:ext>
            </a:extLst>
          </p:cNvPr>
          <p:cNvSpPr/>
          <p:nvPr/>
        </p:nvSpPr>
        <p:spPr>
          <a:xfrm>
            <a:off x="157655" y="575111"/>
            <a:ext cx="11863552" cy="586426"/>
          </a:xfrm>
          <a:prstGeom prst="rect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7160A5EE-F641-F85E-9F85-04F8361C2B3E}"/>
              </a:ext>
            </a:extLst>
          </p:cNvPr>
          <p:cNvSpPr/>
          <p:nvPr/>
        </p:nvSpPr>
        <p:spPr>
          <a:xfrm>
            <a:off x="323173" y="353512"/>
            <a:ext cx="9703695" cy="377719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b="1" dirty="0">
                <a:solidFill>
                  <a:schemeClr val="accent2">
                    <a:lumMod val="50000"/>
                  </a:schemeClr>
                </a:solidFill>
              </a:rPr>
              <a:t>LEPHARE++ </a:t>
            </a:r>
            <a:r>
              <a:rPr lang="fr-FR" sz="1400" b="1" dirty="0" err="1">
                <a:solidFill>
                  <a:schemeClr val="accent2">
                    <a:lumMod val="50000"/>
                  </a:schemeClr>
                </a:solidFill>
              </a:rPr>
              <a:t>executables</a:t>
            </a:r>
            <a:endParaRPr lang="fr-FR" b="1" i="1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78AC960D-B75B-80DD-50F6-DF363C1288D1}"/>
              </a:ext>
            </a:extLst>
          </p:cNvPr>
          <p:cNvSpPr txBox="1"/>
          <p:nvPr/>
        </p:nvSpPr>
        <p:spPr>
          <a:xfrm>
            <a:off x="323172" y="756871"/>
            <a:ext cx="986921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/>
              <a:t>Stored</a:t>
            </a:r>
            <a:r>
              <a:rPr lang="fr-FR" sz="1400" dirty="0"/>
              <a:t> in </a:t>
            </a:r>
            <a:r>
              <a:rPr lang="fr-FR" sz="1400" dirty="0" err="1"/>
              <a:t>your</a:t>
            </a:r>
            <a:r>
              <a:rPr lang="fr-FR" sz="1400" dirty="0"/>
              <a:t> default  </a:t>
            </a:r>
            <a:r>
              <a:rPr lang="fr-FR" sz="1400" i="1" dirty="0"/>
              <a:t>bin </a:t>
            </a:r>
            <a:r>
              <a:rPr lang="fr-FR" sz="1400" dirty="0"/>
              <a:t>directory by *</a:t>
            </a:r>
            <a:r>
              <a:rPr lang="fr-FR" sz="1400" dirty="0" err="1"/>
              <a:t>pip</a:t>
            </a:r>
            <a:r>
              <a:rPr lang="fr-FR" sz="1400" dirty="0"/>
              <a:t> </a:t>
            </a:r>
            <a:r>
              <a:rPr lang="fr-FR" sz="1400" dirty="0" err="1"/>
              <a:t>install</a:t>
            </a:r>
            <a:r>
              <a:rPr lang="fr-FR" sz="1400" dirty="0"/>
              <a:t>*</a:t>
            </a:r>
            <a:endParaRPr lang="fr-FR" sz="1400" i="1" dirty="0"/>
          </a:p>
        </p:txBody>
      </p:sp>
    </p:spTree>
    <p:extLst>
      <p:ext uri="{BB962C8B-B14F-4D97-AF65-F5344CB8AC3E}">
        <p14:creationId xmlns:p14="http://schemas.microsoft.com/office/powerpoint/2010/main" val="222137314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999</TotalTime>
  <Words>366</Words>
  <Application>Microsoft Macintosh PowerPoint</Application>
  <PresentationFormat>Grand écran</PresentationFormat>
  <Paragraphs>61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ILBERT Olivier</dc:creator>
  <cp:lastModifiedBy>ILBERT Olivier</cp:lastModifiedBy>
  <cp:revision>15</cp:revision>
  <dcterms:created xsi:type="dcterms:W3CDTF">2024-11-05T13:04:42Z</dcterms:created>
  <dcterms:modified xsi:type="dcterms:W3CDTF">2024-11-21T11:00:44Z</dcterms:modified>
</cp:coreProperties>
</file>