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2387600" y="2298700"/>
            <a:ext cx="196215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2387600" y="7073900"/>
            <a:ext cx="196215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b="1" sz="3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2387600" y="6007100"/>
            <a:ext cx="19621500" cy="952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3400"/>
              </a:spcBef>
              <a:buSzTx/>
              <a:buNone/>
              <a:defRPr sz="5600"/>
            </a:lvl1pPr>
          </a:lstStyle>
          <a:p>
            <a:pPr/>
            <a:r>
              <a:t>“Type a quote here.”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anoramic photo of two canoeists on a wide river with snowy mountains in the background"/>
          <p:cNvSpPr/>
          <p:nvPr>
            <p:ph type="pic" idx="21"/>
          </p:nvPr>
        </p:nvSpPr>
        <p:spPr>
          <a:xfrm>
            <a:off x="-47625" y="-2540000"/>
            <a:ext cx="24479250" cy="16319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noramic photo of two canoeists on a wide river with snowy mountains in the background"/>
          <p:cNvSpPr/>
          <p:nvPr>
            <p:ph type="pic" idx="21"/>
          </p:nvPr>
        </p:nvSpPr>
        <p:spPr>
          <a:xfrm>
            <a:off x="2752725" y="-2489200"/>
            <a:ext cx="18840450" cy="12560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2387600" y="9448800"/>
            <a:ext cx="196215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2387600" y="11518900"/>
            <a:ext cx="19621500" cy="1714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2387600" y="4533900"/>
            <a:ext cx="196215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d boat moored by a dock in a river with trees along the shoreline and a cloudy blue sky in the background"/>
          <p:cNvSpPr/>
          <p:nvPr>
            <p:ph type="pic" idx="21"/>
          </p:nvPr>
        </p:nvSpPr>
        <p:spPr>
          <a:xfrm>
            <a:off x="12407900" y="-2159000"/>
            <a:ext cx="10337800" cy="155067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790700" y="1066800"/>
            <a:ext cx="10007600" cy="56261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790700" y="7035800"/>
            <a:ext cx="10007600" cy="5626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d boat moored by a dock in a river with trees along the shoreline and a cloudy blue sky in the background"/>
          <p:cNvSpPr/>
          <p:nvPr>
            <p:ph type="pic" idx="21"/>
          </p:nvPr>
        </p:nvSpPr>
        <p:spPr>
          <a:xfrm>
            <a:off x="12496800" y="-1485900"/>
            <a:ext cx="10193867" cy="15290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790700" y="3644900"/>
            <a:ext cx="10007600" cy="8839200"/>
          </a:xfrm>
          <a:prstGeom prst="rect">
            <a:avLst/>
          </a:prstGeom>
        </p:spPr>
        <p:txBody>
          <a:bodyPr/>
          <a:lstStyle>
            <a:lvl1pPr marL="431800" indent="-431800">
              <a:spcBef>
                <a:spcPts val="5300"/>
              </a:spcBef>
              <a:defRPr sz="3800"/>
            </a:lvl1pPr>
            <a:lvl2pPr marL="863600" indent="-431800">
              <a:spcBef>
                <a:spcPts val="5300"/>
              </a:spcBef>
              <a:defRPr sz="3800"/>
            </a:lvl2pPr>
            <a:lvl3pPr marL="1295400" indent="-431800">
              <a:spcBef>
                <a:spcPts val="5300"/>
              </a:spcBef>
              <a:defRPr sz="3800"/>
            </a:lvl3pPr>
            <a:lvl4pPr marL="1727200" indent="-431800">
              <a:spcBef>
                <a:spcPts val="5300"/>
              </a:spcBef>
              <a:defRPr sz="3800"/>
            </a:lvl4pPr>
            <a:lvl5pPr marL="2159000" indent="-431800">
              <a:spcBef>
                <a:spcPts val="53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790700" y="1790700"/>
            <a:ext cx="20815300" cy="101473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ild looking through binoculars at a snowy mountain landscape"/>
          <p:cNvSpPr/>
          <p:nvPr>
            <p:ph type="pic" sz="half" idx="21"/>
          </p:nvPr>
        </p:nvSpPr>
        <p:spPr>
          <a:xfrm>
            <a:off x="12344400" y="7112000"/>
            <a:ext cx="10439400" cy="6959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mall rocky island covered with grass and surrounded by ocean with blue sky in the background"/>
          <p:cNvSpPr/>
          <p:nvPr>
            <p:ph type="pic" sz="half" idx="22"/>
          </p:nvPr>
        </p:nvSpPr>
        <p:spPr>
          <a:xfrm>
            <a:off x="12407900" y="190500"/>
            <a:ext cx="10363200" cy="6908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Red boat moored by a dock in a river with trees along the shoreline and a cloudy blue sky in the background"/>
          <p:cNvSpPr/>
          <p:nvPr>
            <p:ph type="pic" idx="23"/>
          </p:nvPr>
        </p:nvSpPr>
        <p:spPr>
          <a:xfrm>
            <a:off x="1583266" y="-1879600"/>
            <a:ext cx="10414001" cy="15621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790700" y="571500"/>
            <a:ext cx="20815300" cy="298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790700" y="3644900"/>
            <a:ext cx="20815300" cy="883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5253" y="130048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096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12192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8288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24384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30480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36576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42672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48768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54864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tock Price…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Stock Price </a:t>
            </a:r>
          </a:p>
          <a:p>
            <a:pPr/>
            <a:r>
              <a:t>Analysis and Forecasting</a:t>
            </a:r>
          </a:p>
        </p:txBody>
      </p:sp>
      <p:sp>
        <p:nvSpPr>
          <p:cNvPr id="120" name="Shuntao Chen…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Shuntao Chen</a:t>
            </a:r>
          </a:p>
          <a:p>
            <a:pPr/>
            <a:r>
              <a:t>Yiling Kang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Image Gallery"/>
          <p:cNvGrpSpPr/>
          <p:nvPr/>
        </p:nvGrpSpPr>
        <p:grpSpPr>
          <a:xfrm>
            <a:off x="5109115" y="783276"/>
            <a:ext cx="14677832" cy="12835248"/>
            <a:chOff x="0" y="0"/>
            <a:chExt cx="14677831" cy="12835246"/>
          </a:xfrm>
        </p:grpSpPr>
        <p:pic>
          <p:nvPicPr>
            <p:cNvPr id="148" name="candle_plot.png" descr="candle_plot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3439" r="0" b="3439"/>
            <a:stretch>
              <a:fillRect/>
            </a:stretch>
          </p:blipFill>
          <p:spPr>
            <a:xfrm>
              <a:off x="0" y="0"/>
              <a:ext cx="14677832" cy="121494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9" name="Caption"/>
            <p:cNvSpPr/>
            <p:nvPr/>
          </p:nvSpPr>
          <p:spPr>
            <a:xfrm>
              <a:off x="0" y="12225646"/>
              <a:ext cx="14677832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6200" tIns="76200" rIns="76200" bIns="76200" numCol="1" anchor="t">
              <a:noAutofit/>
            </a:bodyPr>
            <a:lstStyle>
              <a:lvl1pPr>
                <a:defRPr sz="3000"/>
              </a:lvl1pPr>
            </a:lstStyle>
            <a:p>
              <a:pPr/>
              <a:r>
                <a:t>Caption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Image Gallery"/>
          <p:cNvGrpSpPr/>
          <p:nvPr/>
        </p:nvGrpSpPr>
        <p:grpSpPr>
          <a:xfrm>
            <a:off x="4969073" y="927519"/>
            <a:ext cx="14445854" cy="12546762"/>
            <a:chOff x="0" y="0"/>
            <a:chExt cx="14445853" cy="12546760"/>
          </a:xfrm>
        </p:grpSpPr>
        <p:pic>
          <p:nvPicPr>
            <p:cNvPr id="152" name="candle_plot-6m.png" descr="candle_plot-6m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3815" r="0" b="3815"/>
            <a:stretch>
              <a:fillRect/>
            </a:stretch>
          </p:blipFill>
          <p:spPr>
            <a:xfrm>
              <a:off x="0" y="0"/>
              <a:ext cx="14445854" cy="118609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3" name="Caption"/>
            <p:cNvSpPr/>
            <p:nvPr/>
          </p:nvSpPr>
          <p:spPr>
            <a:xfrm>
              <a:off x="0" y="11937160"/>
              <a:ext cx="14445854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6200" tIns="76200" rIns="76200" bIns="76200" numCol="1" anchor="t">
              <a:noAutofit/>
            </a:bodyPr>
            <a:lstStyle>
              <a:lvl1pPr>
                <a:defRPr sz="3000"/>
              </a:lvl1pPr>
            </a:lstStyle>
            <a:p>
              <a:pPr/>
              <a:r>
                <a:t>Caption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ML Model"/>
          <p:cNvSpPr txBox="1"/>
          <p:nvPr>
            <p:ph type="title"/>
          </p:nvPr>
        </p:nvSpPr>
        <p:spPr>
          <a:xfrm>
            <a:off x="1784350" y="97297"/>
            <a:ext cx="20815300" cy="2984501"/>
          </a:xfrm>
          <a:prstGeom prst="rect">
            <a:avLst/>
          </a:prstGeom>
        </p:spPr>
        <p:txBody>
          <a:bodyPr/>
          <a:lstStyle/>
          <a:p>
            <a:pPr/>
            <a:r>
              <a:t>ML Model</a:t>
            </a:r>
          </a:p>
        </p:txBody>
      </p:sp>
      <p:sp>
        <p:nvSpPr>
          <p:cNvPr id="157" name="TBATS: a model combined the box-cox, trend, multi-seasonality and ARIMA residual. Performed not bad for the first few steps.…"/>
          <p:cNvSpPr txBox="1"/>
          <p:nvPr>
            <p:ph type="body" idx="1"/>
          </p:nvPr>
        </p:nvSpPr>
        <p:spPr>
          <a:xfrm>
            <a:off x="1784350" y="3020949"/>
            <a:ext cx="20815300" cy="8839201"/>
          </a:xfrm>
          <a:prstGeom prst="rect">
            <a:avLst/>
          </a:prstGeom>
        </p:spPr>
        <p:txBody>
          <a:bodyPr/>
          <a:lstStyle/>
          <a:p>
            <a:pPr lvl="1" marL="1085088" indent="-542544" defTabSz="734694">
              <a:spcBef>
                <a:spcPts val="5200"/>
              </a:spcBef>
              <a:defRPr sz="4628"/>
            </a:pPr>
            <a:r>
              <a:t>TBATS: a model combined the box-cox, trend, multi-seasonality and ARIMA residual. Performed not bad for the first few steps.</a:t>
            </a:r>
          </a:p>
          <a:p>
            <a:pPr lvl="1" marL="1085088" indent="-542544" defTabSz="734694">
              <a:spcBef>
                <a:spcPts val="5200"/>
              </a:spcBef>
              <a:defRPr sz="4628"/>
            </a:pPr>
            <a:r>
              <a:t>Geometric Brownian Motion: (On going)</a:t>
            </a:r>
          </a:p>
          <a:p>
            <a:pPr lvl="1" marL="1085088" indent="-542544" defTabSz="734694">
              <a:spcBef>
                <a:spcPts val="5200"/>
              </a:spcBef>
              <a:defRPr sz="4628"/>
            </a:pPr>
            <a:r>
              <a:t>What we can get from the model: tomorrow’s price and confidence interval.</a:t>
            </a:r>
          </a:p>
          <a:p>
            <a:pPr lvl="1" marL="1085088" indent="-542544" defTabSz="734694">
              <a:spcBef>
                <a:spcPts val="5200"/>
              </a:spcBef>
              <a:defRPr sz="4628"/>
            </a:pPr>
            <a:r>
              <a:t>How user can use this: buy the stock if the predicted value is an increase.</a:t>
            </a:r>
          </a:p>
          <a:p>
            <a:pPr lvl="1" marL="1085088" indent="-542544" defTabSz="734694">
              <a:spcBef>
                <a:spcPts val="5200"/>
              </a:spcBef>
              <a:defRPr sz="4628"/>
            </a:pPr>
            <a:r>
              <a:t>How to determine the model accuracy: use this strategy for 30 days and see how much profit we can gain.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Background"/>
          <p:cNvSpPr txBox="1"/>
          <p:nvPr>
            <p:ph type="title"/>
          </p:nvPr>
        </p:nvSpPr>
        <p:spPr>
          <a:xfrm>
            <a:off x="1784350" y="-351948"/>
            <a:ext cx="20815300" cy="2984501"/>
          </a:xfrm>
          <a:prstGeom prst="rect">
            <a:avLst/>
          </a:prstGeom>
        </p:spPr>
        <p:txBody>
          <a:bodyPr/>
          <a:lstStyle>
            <a:lvl1pPr>
              <a:defRPr sz="10400"/>
            </a:lvl1pPr>
          </a:lstStyle>
          <a:p>
            <a:pPr/>
            <a:r>
              <a:t>Background</a:t>
            </a:r>
          </a:p>
        </p:txBody>
      </p:sp>
      <p:sp>
        <p:nvSpPr>
          <p:cNvPr id="123" name="Then investor would like to know during the past, how the stock price changed, what is the largest inflation and ideally how the price will go in the future.…"/>
          <p:cNvSpPr txBox="1"/>
          <p:nvPr>
            <p:ph type="body" idx="1"/>
          </p:nvPr>
        </p:nvSpPr>
        <p:spPr>
          <a:xfrm>
            <a:off x="1784350" y="716295"/>
            <a:ext cx="20815300" cy="8839201"/>
          </a:xfrm>
          <a:prstGeom prst="rect">
            <a:avLst/>
          </a:prstGeom>
        </p:spPr>
        <p:txBody>
          <a:bodyPr/>
          <a:lstStyle/>
          <a:p>
            <a:pPr marL="609599" indent="-609599">
              <a:defRPr sz="4500"/>
            </a:pPr>
            <a:r>
              <a:t>Then investor would like to know during the past, how the stock price changed, what is the largest inflation and ideally how the price will go in the future.</a:t>
            </a:r>
          </a:p>
          <a:p>
            <a:pPr marL="609599" indent="-609599">
              <a:defRPr sz="4500"/>
            </a:pPr>
            <a:r>
              <a:t>Also for multiple stocks, investor would be interested in which stock performs the best in the past, and which one should I invest in order to maximize the profit.</a:t>
            </a:r>
          </a:p>
        </p:txBody>
      </p:sp>
      <p:pic>
        <p:nvPicPr>
          <p:cNvPr id="124" name="Image Gallery" descr="Image Gallery"/>
          <p:cNvPicPr>
            <a:picLocks noChangeAspect="1"/>
          </p:cNvPicPr>
          <p:nvPr/>
        </p:nvPicPr>
        <p:blipFill>
          <a:blip r:embed="rId2">
            <a:extLst/>
          </a:blip>
          <a:srcRect l="0" t="4312" r="0" b="4312"/>
          <a:stretch>
            <a:fillRect/>
          </a:stretch>
        </p:blipFill>
        <p:spPr>
          <a:xfrm>
            <a:off x="7608351" y="7174698"/>
            <a:ext cx="9167298" cy="62824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Use Cas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Use Case</a:t>
            </a:r>
          </a:p>
        </p:txBody>
      </p:sp>
      <p:sp>
        <p:nvSpPr>
          <p:cNvPr id="127" name="For example, the user may wants to know how the TESLA changed from 2020 to present, and how it behaves comparing with other stocks.…"/>
          <p:cNvSpPr txBox="1"/>
          <p:nvPr>
            <p:ph type="body" idx="1"/>
          </p:nvPr>
        </p:nvSpPr>
        <p:spPr>
          <a:xfrm>
            <a:off x="1784350" y="3445235"/>
            <a:ext cx="20815300" cy="8839201"/>
          </a:xfrm>
          <a:prstGeom prst="rect">
            <a:avLst/>
          </a:prstGeom>
        </p:spPr>
        <p:txBody>
          <a:bodyPr/>
          <a:lstStyle/>
          <a:p>
            <a:pPr marL="566927" indent="-566927" defTabSz="767715">
              <a:spcBef>
                <a:spcPts val="5400"/>
              </a:spcBef>
              <a:defRPr sz="4836"/>
            </a:pPr>
            <a:r>
              <a:t>For example, the user may wants to know how the TESLA changed from 2020 to present, and how it behaves comparing with other stocks. </a:t>
            </a:r>
          </a:p>
          <a:p>
            <a:pPr marL="566927" indent="-566927" defTabSz="767715">
              <a:spcBef>
                <a:spcPts val="5400"/>
              </a:spcBef>
              <a:defRPr sz="4836"/>
            </a:pPr>
            <a:r>
              <a:t>The user may also interesting in how the price will change tomorrow, this is important for him/her to decide whether to buy the stock.</a:t>
            </a:r>
          </a:p>
          <a:p>
            <a:pPr marL="566927" indent="-566927" defTabSz="767715">
              <a:spcBef>
                <a:spcPts val="5400"/>
              </a:spcBef>
              <a:defRPr sz="4836"/>
            </a:pPr>
            <a:r>
              <a:t>For multiple stocks, which one can maximize the profit.</a:t>
            </a:r>
          </a:p>
          <a:p>
            <a:pPr marL="566927" indent="-566927" defTabSz="767715">
              <a:spcBef>
                <a:spcPts val="5400"/>
              </a:spcBef>
              <a:defRPr sz="4836"/>
            </a:pPr>
            <a:r>
              <a:t>We can not know in advance which stock and time the user want, and it is unrealistic to store all the datas locally.</a:t>
            </a:r>
          </a:p>
          <a:p>
            <a:pPr marL="566927" indent="-566927" defTabSz="767715">
              <a:spcBef>
                <a:spcPts val="5400"/>
              </a:spcBef>
              <a:defRPr sz="4836"/>
            </a:pPr>
            <a:r>
              <a:t>We will need an API to read data based on the users request.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ython Librar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Python Libraries</a:t>
            </a:r>
          </a:p>
        </p:txBody>
      </p:sp>
      <p:sp>
        <p:nvSpPr>
          <p:cNvPr id="130" name="panda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30352" indent="-530352" defTabSz="718184">
              <a:spcBef>
                <a:spcPts val="5100"/>
              </a:spcBef>
              <a:defRPr sz="4524"/>
            </a:pPr>
            <a:r>
              <a:t>pandas</a:t>
            </a:r>
          </a:p>
          <a:p>
            <a:pPr marL="530352" indent="-530352" defTabSz="718184">
              <a:spcBef>
                <a:spcPts val="5100"/>
              </a:spcBef>
              <a:defRPr sz="4524"/>
            </a:pPr>
            <a:r>
              <a:t>numpy</a:t>
            </a:r>
          </a:p>
          <a:p>
            <a:pPr marL="530352" indent="-530352" defTabSz="718184">
              <a:spcBef>
                <a:spcPts val="5100"/>
              </a:spcBef>
              <a:defRPr sz="4524"/>
            </a:pPr>
            <a:r>
              <a:t>matplotlib</a:t>
            </a:r>
          </a:p>
          <a:p>
            <a:pPr marL="530352" indent="-530352" defTabSz="718184">
              <a:spcBef>
                <a:spcPts val="5100"/>
              </a:spcBef>
              <a:defRPr sz="4524"/>
            </a:pPr>
            <a:r>
              <a:t>seaborn</a:t>
            </a:r>
          </a:p>
          <a:p>
            <a:pPr marL="530352" indent="-530352" defTabSz="718184">
              <a:spcBef>
                <a:spcPts val="5100"/>
              </a:spcBef>
              <a:defRPr sz="4524"/>
            </a:pPr>
            <a:r>
              <a:t>datetime: package that deal with the time</a:t>
            </a:r>
          </a:p>
          <a:p>
            <a:pPr marL="530352" indent="-530352" defTabSz="718184">
              <a:spcBef>
                <a:spcPts val="5100"/>
              </a:spcBef>
              <a:defRPr sz="4524"/>
            </a:pPr>
            <a:r>
              <a:t>pandas_datareader: package for reading data</a:t>
            </a:r>
          </a:p>
          <a:p>
            <a:pPr marL="530352" indent="-530352" defTabSz="718184">
              <a:spcBef>
                <a:spcPts val="5100"/>
              </a:spcBef>
              <a:defRPr sz="4524"/>
            </a:pPr>
            <a:r>
              <a:t>plotly: package for visualization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andas_dataread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pandas_datareader</a:t>
            </a:r>
          </a:p>
        </p:txBody>
      </p:sp>
      <p:sp>
        <p:nvSpPr>
          <p:cNvPr id="133" name="We allow user to specify the stock symbol and time range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We allow user to specify the stock symbol and time range.</a:t>
            </a:r>
          </a:p>
          <a:p>
            <a:pPr/>
            <a:r>
              <a:t>We can read data based on user request.</a:t>
            </a:r>
          </a:p>
          <a:p>
            <a:pPr/>
            <a:r>
              <a:t>pandas_datareader package can read stock data from different sources, here we choose “Yahoo Finance”</a:t>
            </a:r>
          </a:p>
          <a:p>
            <a:pPr/>
            <a:r>
              <a:t>In this way, we do not need to store the data locally.</a:t>
            </a:r>
          </a:p>
          <a:p>
            <a:pPr/>
            <a:r>
              <a:t>We can  build a tool for user to make analysis and do prediction.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Image Gallery"/>
          <p:cNvGrpSpPr/>
          <p:nvPr/>
        </p:nvGrpSpPr>
        <p:grpSpPr>
          <a:xfrm>
            <a:off x="4575084" y="820541"/>
            <a:ext cx="15430434" cy="12868247"/>
            <a:chOff x="0" y="0"/>
            <a:chExt cx="15430433" cy="12868246"/>
          </a:xfrm>
        </p:grpSpPr>
        <p:pic>
          <p:nvPicPr>
            <p:cNvPr id="135" name="Screenshot 2022-11-30 at 8.29.39 PM.png" descr="Screenshot 2022-11-30 at 8.29.39 PM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335" t="0" r="335" b="0"/>
            <a:stretch>
              <a:fillRect/>
            </a:stretch>
          </p:blipFill>
          <p:spPr>
            <a:xfrm>
              <a:off x="0" y="0"/>
              <a:ext cx="15430434" cy="121824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6" name="Caption"/>
            <p:cNvSpPr/>
            <p:nvPr/>
          </p:nvSpPr>
          <p:spPr>
            <a:xfrm>
              <a:off x="0" y="12258646"/>
              <a:ext cx="15430434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6200" tIns="76200" rIns="76200" bIns="76200" numCol="1" anchor="t">
              <a:noAutofit/>
            </a:bodyPr>
            <a:lstStyle>
              <a:lvl1pPr>
                <a:defRPr sz="3000"/>
              </a:lvl1pPr>
            </a:lstStyle>
            <a:p>
              <a:pPr/>
              <a:r>
                <a:t>Caption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otl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plotly</a:t>
            </a:r>
          </a:p>
        </p:txBody>
      </p:sp>
      <p:sp>
        <p:nvSpPr>
          <p:cNvPr id="140" name="Advanced package which can easily produce professional financial plot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Advanced package which can easily produce professional financial plots</a:t>
            </a:r>
          </a:p>
          <a:p>
            <a:pPr/>
            <a:r>
              <a:t>We can add some interactive icons to the plot</a:t>
            </a:r>
          </a:p>
          <a:p>
            <a:pPr/>
            <a:r>
              <a:t>We can zoom in and zoom out the plot to see specific part</a:t>
            </a:r>
          </a:p>
          <a:p>
            <a:pPr/>
            <a:r>
              <a:t>We can see the detail of data by putting mouse on that point</a:t>
            </a:r>
          </a:p>
          <a:p>
            <a:pPr/>
            <a:r>
              <a:t>We can hide and unhide some lines by click the label of legend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Image Gallery" descr="Image Gallery"/>
          <p:cNvPicPr>
            <a:picLocks noChangeAspect="1"/>
          </p:cNvPicPr>
          <p:nvPr/>
        </p:nvPicPr>
        <p:blipFill>
          <a:blip r:embed="rId2">
            <a:extLst/>
          </a:blip>
          <a:srcRect l="0" t="3329" r="0" b="3329"/>
          <a:stretch>
            <a:fillRect/>
          </a:stretch>
        </p:blipFill>
        <p:spPr>
          <a:xfrm>
            <a:off x="3952733" y="1408819"/>
            <a:ext cx="16983172" cy="105681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Image Gallery"/>
          <p:cNvGrpSpPr/>
          <p:nvPr/>
        </p:nvGrpSpPr>
        <p:grpSpPr>
          <a:xfrm>
            <a:off x="3784956" y="1015189"/>
            <a:ext cx="17700026" cy="11431622"/>
            <a:chOff x="0" y="0"/>
            <a:chExt cx="17700025" cy="11431620"/>
          </a:xfrm>
        </p:grpSpPr>
        <p:pic>
          <p:nvPicPr>
            <p:cNvPr id="144" name="price_plot_6m.png" descr="price_plot_6m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4466" r="0" b="4466"/>
            <a:stretch>
              <a:fillRect/>
            </a:stretch>
          </p:blipFill>
          <p:spPr>
            <a:xfrm>
              <a:off x="0" y="0"/>
              <a:ext cx="17700026" cy="107458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5" name="Caption"/>
            <p:cNvSpPr/>
            <p:nvPr/>
          </p:nvSpPr>
          <p:spPr>
            <a:xfrm>
              <a:off x="0" y="10822020"/>
              <a:ext cx="17700026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6200" tIns="76200" rIns="76200" bIns="76200" numCol="1" anchor="t">
              <a:noAutofit/>
            </a:bodyPr>
            <a:lstStyle>
              <a:lvl1pPr>
                <a:defRPr sz="3000"/>
              </a:lvl1pPr>
            </a:lstStyle>
            <a:p>
              <a:pPr/>
              <a:r>
                <a:t>Caption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