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B5B1D2-4436-5E72-09ED-6B03C2299777}" v="23" dt="2024-12-15T04:16:58.2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38" y="2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https://simulacrainc-my.sharepoint.com/personal/masaki_hayashi_simulacrainc_onmicrosoft_com/Documents/test_ColumnClustered.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ja-JP" sz="1862" b="0" i="0" u="none" strike="noStrike" kern="1200" spc="0" baseline="0">
                <a:solidFill>
                  <a:schemeClr val="tx1">
                    <a:lumMod val="65000"/>
                    <a:lumOff val="35000"/>
                  </a:schemeClr>
                </a:solidFill>
                <a:latin typeface="+mn-lt"/>
                <a:ea typeface="+mn-ea"/>
                <a:cs typeface="+mn-cs"/>
              </a:defRPr>
            </a:pPr>
            <a:r>
              <a:rPr lang="en-US" altLang="ja-JP"/>
              <a:t>a3f6004b-6f4f-4ea8-bee3-3741f4dc385f</a:t>
            </a:r>
          </a:p>
        </c:rich>
      </c:tx>
      <c:overlay val="0"/>
      <c:spPr>
        <a:noFill/>
        <a:ln>
          <a:noFill/>
        </a:ln>
        <a:effectLst/>
      </c:spPr>
      <c:txPr>
        <a:bodyPr rot="0" spcFirstLastPara="1" vertOverflow="ellipsis" vert="horz" wrap="square" anchor="ctr" anchorCtr="1"/>
        <a:lstStyle/>
        <a:p>
          <a:pPr>
            <a:defRPr lang="ja-JP"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numRef>
              <c:f>Sheet1!$A$2:$A$5</c:f>
              <c:numCache>
                <c:formatCode>General</c:formatCode>
                <c:ptCount val="4"/>
                <c:pt idx="0">
                  <c:v>2000</c:v>
                </c:pt>
                <c:pt idx="1">
                  <c:v>2001</c:v>
                </c:pt>
                <c:pt idx="2">
                  <c:v>2002</c:v>
                </c:pt>
                <c:pt idx="3">
                  <c:v>2003</c:v>
                </c:pt>
              </c:numCache>
            </c:numRef>
          </c:cat>
          <c:val>
            <c:numRef>
              <c:f>Sheet1!$B$2:$B$5</c:f>
              <c:numCache>
                <c:formatCode>General</c:formatCode>
                <c:ptCount val="4"/>
                <c:pt idx="0">
                  <c:v>2000</c:v>
                </c:pt>
                <c:pt idx="1">
                  <c:v>2001</c:v>
                </c:pt>
                <c:pt idx="2">
                  <c:v>2002</c:v>
                </c:pt>
                <c:pt idx="3">
                  <c:v>2003</c:v>
                </c:pt>
              </c:numCache>
            </c:numRef>
          </c:val>
          <c:extLst>
            <c:ext xmlns:c16="http://schemas.microsoft.com/office/drawing/2014/chart" uri="{C3380CC4-5D6E-409C-BE32-E72D297353CC}">
              <c16:uniqueId val="{00000000-0DAE-475E-9250-3DD6C747232D}"/>
            </c:ext>
          </c:extLst>
        </c:ser>
        <c:dLbls>
          <c:showLegendKey val="0"/>
          <c:showVal val="0"/>
          <c:showCatName val="0"/>
          <c:showSerName val="0"/>
          <c:showPercent val="0"/>
          <c:showBubbleSize val="0"/>
        </c:dLbls>
        <c:gapWidth val="219"/>
        <c:overlap val="-27"/>
        <c:axId val="1305054911"/>
        <c:axId val="1304246911"/>
      </c:barChart>
      <c:catAx>
        <c:axId val="130505491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197" b="0" i="0" u="none" strike="noStrike" kern="1200" baseline="0">
                <a:solidFill>
                  <a:schemeClr val="tx1">
                    <a:lumMod val="65000"/>
                    <a:lumOff val="35000"/>
                  </a:schemeClr>
                </a:solidFill>
                <a:latin typeface="+mn-lt"/>
                <a:ea typeface="+mn-ea"/>
                <a:cs typeface="+mn-cs"/>
              </a:defRPr>
            </a:pPr>
            <a:endParaRPr lang="en-US"/>
          </a:p>
        </c:txPr>
        <c:crossAx val="1304246911"/>
        <c:crosses val="autoZero"/>
        <c:auto val="1"/>
        <c:lblAlgn val="ctr"/>
        <c:lblOffset val="100"/>
        <c:noMultiLvlLbl val="0"/>
      </c:catAx>
      <c:valAx>
        <c:axId val="130424691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ja-JP" sz="1197" b="0" i="0" u="none" strike="noStrike" kern="1200" baseline="0">
                <a:solidFill>
                  <a:schemeClr val="tx1">
                    <a:lumMod val="65000"/>
                    <a:lumOff val="35000"/>
                  </a:schemeClr>
                </a:solidFill>
                <a:latin typeface="+mn-lt"/>
                <a:ea typeface="+mn-ea"/>
                <a:cs typeface="+mn-cs"/>
              </a:defRPr>
            </a:pPr>
            <a:endParaRPr lang="en-US"/>
          </a:p>
        </c:txPr>
        <c:crossAx val="13050549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ja-JP"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BB319-DF27-8A2A-5666-CCD3C80353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EAF5D9-8B01-21B1-108A-434A017F6C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E77783-6D9C-8662-64AB-51BD0B613EFE}"/>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5" name="Footer Placeholder 4">
            <a:extLst>
              <a:ext uri="{FF2B5EF4-FFF2-40B4-BE49-F238E27FC236}">
                <a16:creationId xmlns:a16="http://schemas.microsoft.com/office/drawing/2014/main" id="{E7A31554-E3FB-FB25-0E81-98858B42AC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EAF948-C1FB-C075-0F69-B7D279573217}"/>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1952011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E1E77-40C7-41DE-0082-8E9F64BD53A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195D0C5-68F4-8E33-2D44-D04BA79A19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CC97ED-4E28-639B-3826-543B3CF968ED}"/>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5" name="Footer Placeholder 4">
            <a:extLst>
              <a:ext uri="{FF2B5EF4-FFF2-40B4-BE49-F238E27FC236}">
                <a16:creationId xmlns:a16="http://schemas.microsoft.com/office/drawing/2014/main" id="{EFAD3600-CEF3-95AB-44E5-24AFFEE9BC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23122B-F71B-30DC-830E-482A88A2D16A}"/>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1021372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E4B75E-EABE-2CD0-0A2B-E124152926E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BADAB45-AD5E-D064-8BC3-B7597712C4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AA136F-68BF-E1A8-B4F4-1A893C5C2730}"/>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5" name="Footer Placeholder 4">
            <a:extLst>
              <a:ext uri="{FF2B5EF4-FFF2-40B4-BE49-F238E27FC236}">
                <a16:creationId xmlns:a16="http://schemas.microsoft.com/office/drawing/2014/main" id="{EB339F7B-0D44-DD4A-64A0-E9F78DA77E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77DC67-ED19-69DD-5411-6BE7633CC132}"/>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4103599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AAAD2-02F2-A0E9-E8C6-5A0E7C43D0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CA778D-9ADE-C72B-ED1A-34995938F0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CE7FF9-5202-03AF-FF87-F88A556F78BA}"/>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5" name="Footer Placeholder 4">
            <a:extLst>
              <a:ext uri="{FF2B5EF4-FFF2-40B4-BE49-F238E27FC236}">
                <a16:creationId xmlns:a16="http://schemas.microsoft.com/office/drawing/2014/main" id="{18C38724-610E-DC72-F341-E2A1934DBC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18E457-065B-9751-5FF6-C706C0B179B8}"/>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1993040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04126-4268-FC02-E2B6-35040DF335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C07C4F9-38AA-5A82-A2F5-3AA0DE4F6B0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38E030-CC93-106F-5308-9792A9B91563}"/>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5" name="Footer Placeholder 4">
            <a:extLst>
              <a:ext uri="{FF2B5EF4-FFF2-40B4-BE49-F238E27FC236}">
                <a16:creationId xmlns:a16="http://schemas.microsoft.com/office/drawing/2014/main" id="{F6C3267A-B0D0-1DD3-6E74-62F453708B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3BBBC6-D856-BDB3-2793-06949FC8F0DA}"/>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99149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AF1C-A72A-B483-0066-592CEF10B5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B00C3E-68D5-6BA1-5C93-6F0BE1E654C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4B9E93-5238-D524-46D2-147EE1CCED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5F7703B-9DE4-AC76-86B9-55CFFD076271}"/>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6" name="Footer Placeholder 5">
            <a:extLst>
              <a:ext uri="{FF2B5EF4-FFF2-40B4-BE49-F238E27FC236}">
                <a16:creationId xmlns:a16="http://schemas.microsoft.com/office/drawing/2014/main" id="{6FB5E81F-766A-7077-C807-2BF855C1F9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342A4F-F01D-ACB0-A52B-00E22120DFB0}"/>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479848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18C9E-6427-AF34-2F90-D9B2BAE9557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9782B36-87C4-E9BF-068E-2638B99577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1CF4135-271D-0329-3A95-790A3E75888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430EF30-054E-C2D3-CC9C-78C4993E74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49E7FC-317C-6D7E-6925-AD39DB2CD8C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18DAD2D-771A-3F44-EC95-3CB1A453BE82}"/>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8" name="Footer Placeholder 7">
            <a:extLst>
              <a:ext uri="{FF2B5EF4-FFF2-40B4-BE49-F238E27FC236}">
                <a16:creationId xmlns:a16="http://schemas.microsoft.com/office/drawing/2014/main" id="{C6201C91-CA20-B214-B805-B3E8ABD144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D95A00E-DAA6-4C9A-9DBE-B71E43E021A3}"/>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721912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6812E-9F0C-086A-2875-8E3EF99311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9F53CC-F455-AAC7-BDD7-9720E63D0243}"/>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4" name="Footer Placeholder 3">
            <a:extLst>
              <a:ext uri="{FF2B5EF4-FFF2-40B4-BE49-F238E27FC236}">
                <a16:creationId xmlns:a16="http://schemas.microsoft.com/office/drawing/2014/main" id="{0F69840E-1323-CAD9-8EC6-D29EEC89C3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A8977BD-E25C-867F-40C7-7CFB98B2753B}"/>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3461974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0B3A02-1031-672F-9ADA-5C9F28734295}"/>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3" name="Footer Placeholder 2">
            <a:extLst>
              <a:ext uri="{FF2B5EF4-FFF2-40B4-BE49-F238E27FC236}">
                <a16:creationId xmlns:a16="http://schemas.microsoft.com/office/drawing/2014/main" id="{9E688987-D201-8B7D-A267-87C4EC36350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64527F-EE19-E424-D94E-9A2D66068A4F}"/>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2661214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78F90-B8C2-EDFC-BC27-204A135FFA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BF214C5-54B2-82BD-85B4-07E70DFA7C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B6D3F6E-616C-8481-CA11-45FB11B8A2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3267E5-86E0-86AE-47E4-A7E89ACBC874}"/>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6" name="Footer Placeholder 5">
            <a:extLst>
              <a:ext uri="{FF2B5EF4-FFF2-40B4-BE49-F238E27FC236}">
                <a16:creationId xmlns:a16="http://schemas.microsoft.com/office/drawing/2014/main" id="{601E626E-AEE3-AC98-8050-727C7B88F6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455DB4-014D-BC17-9BB1-4329CCF950B1}"/>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3211378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E5B50-241F-C1ED-D322-D326724217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02A944A-EED6-9C6E-277F-DC6BE77B49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F930C8-6B46-4F82-63A9-83179990DA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F7D762-F808-8DC3-DB99-CC2558F087A5}"/>
              </a:ext>
            </a:extLst>
          </p:cNvPr>
          <p:cNvSpPr>
            <a:spLocks noGrp="1"/>
          </p:cNvSpPr>
          <p:nvPr>
            <p:ph type="dt" sz="half" idx="10"/>
          </p:nvPr>
        </p:nvSpPr>
        <p:spPr/>
        <p:txBody>
          <a:bodyPr/>
          <a:lstStyle/>
          <a:p>
            <a:fld id="{71E1FA23-2560-4B92-B796-4AF66AC1B7E7}" type="datetimeFigureOut">
              <a:rPr lang="en-US" smtClean="0"/>
              <a:t>3/4/2025</a:t>
            </a:fld>
            <a:endParaRPr lang="en-US"/>
          </a:p>
        </p:txBody>
      </p:sp>
      <p:sp>
        <p:nvSpPr>
          <p:cNvPr id="6" name="Footer Placeholder 5">
            <a:extLst>
              <a:ext uri="{FF2B5EF4-FFF2-40B4-BE49-F238E27FC236}">
                <a16:creationId xmlns:a16="http://schemas.microsoft.com/office/drawing/2014/main" id="{D69CDC91-1F98-647C-6E32-86BB84B129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EF9A70-4421-CDA0-E6E2-6E720CCA5B38}"/>
              </a:ext>
            </a:extLst>
          </p:cNvPr>
          <p:cNvSpPr>
            <a:spLocks noGrp="1"/>
          </p:cNvSpPr>
          <p:nvPr>
            <p:ph type="sldNum" sz="quarter" idx="12"/>
          </p:nvPr>
        </p:nvSpPr>
        <p:spPr/>
        <p:txBody>
          <a:bodyPr/>
          <a:lstStyle/>
          <a:p>
            <a:fld id="{EEFCC45B-2C45-467B-A581-0CEC34AC42F6}" type="slidenum">
              <a:rPr lang="en-US" smtClean="0"/>
              <a:t>‹#›</a:t>
            </a:fld>
            <a:endParaRPr lang="en-US"/>
          </a:p>
        </p:txBody>
      </p:sp>
    </p:spTree>
    <p:extLst>
      <p:ext uri="{BB962C8B-B14F-4D97-AF65-F5344CB8AC3E}">
        <p14:creationId xmlns:p14="http://schemas.microsoft.com/office/powerpoint/2010/main" val="1482068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F4282F-B6F4-8DD3-5EC5-F85A01D61E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C2E2D7A-4B42-B789-7D3D-E352A7DA2D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244A80-F244-D817-95B4-BC33B1B018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E1FA23-2560-4B92-B796-4AF66AC1B7E7}" type="datetimeFigureOut">
              <a:rPr lang="en-US" smtClean="0"/>
              <a:t>3/4/2025</a:t>
            </a:fld>
            <a:endParaRPr lang="en-US"/>
          </a:p>
        </p:txBody>
      </p:sp>
      <p:sp>
        <p:nvSpPr>
          <p:cNvPr id="5" name="Footer Placeholder 4">
            <a:extLst>
              <a:ext uri="{FF2B5EF4-FFF2-40B4-BE49-F238E27FC236}">
                <a16:creationId xmlns:a16="http://schemas.microsoft.com/office/drawing/2014/main" id="{8E8A7395-08F0-DF4C-C5E0-4DB10264EB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5F2B2F6-96E6-363C-0788-AF2C9FDE22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FCC45B-2C45-467B-A581-0CEC34AC42F6}" type="slidenum">
              <a:rPr lang="en-US" smtClean="0"/>
              <a:t>‹#›</a:t>
            </a:fld>
            <a:endParaRPr lang="en-US"/>
          </a:p>
        </p:txBody>
      </p:sp>
    </p:spTree>
    <p:extLst>
      <p:ext uri="{BB962C8B-B14F-4D97-AF65-F5344CB8AC3E}">
        <p14:creationId xmlns:p14="http://schemas.microsoft.com/office/powerpoint/2010/main" val="1510123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F6A3C-D0C0-A9D4-0A80-FF95AC839418}"/>
              </a:ext>
            </a:extLst>
          </p:cNvPr>
          <p:cNvSpPr>
            <a:spLocks noGrp="1"/>
          </p:cNvSpPr>
          <p:nvPr>
            <p:ph type="ctrTitle"/>
          </p:nvPr>
        </p:nvSpPr>
        <p:spPr/>
        <p:txBody>
          <a:bodyPr>
            <a:normAutofit fontScale="90000"/>
          </a:bodyPr>
          <a:lstStyle/>
          <a:p>
            <a:r>
              <a:rPr lang="en-US" dirty="0" err="1"/>
              <a:t>AutoGen</a:t>
            </a:r>
            <a:r>
              <a:rPr lang="en-US" dirty="0"/>
              <a:t>: Enabling Next-Gen LLM Applications via Multi-Agent Conversation</a:t>
            </a:r>
          </a:p>
        </p:txBody>
      </p:sp>
      <p:sp>
        <p:nvSpPr>
          <p:cNvPr id="3" name="Subtitle 2">
            <a:extLst>
              <a:ext uri="{FF2B5EF4-FFF2-40B4-BE49-F238E27FC236}">
                <a16:creationId xmlns:a16="http://schemas.microsoft.com/office/drawing/2014/main" id="{465D880C-0B22-11CF-BC62-AE592527420A}"/>
              </a:ext>
            </a:extLst>
          </p:cNvPr>
          <p:cNvSpPr>
            <a:spLocks noGrp="1"/>
          </p:cNvSpPr>
          <p:nvPr>
            <p:ph type="subTitle" idx="1"/>
          </p:nvPr>
        </p:nvSpPr>
        <p:spPr/>
        <p:txBody>
          <a:bodyPr/>
          <a:lstStyle/>
          <a:p>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Qingyun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Wu , Gagan Bansal ,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Jieyu</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Zhang,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Yiran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Wu,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Beibin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Li,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Erkang</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Zhu, Li Jiang,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Xiaoyun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Zhang,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Shaokun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Zhang, Jiale Liu</a:t>
            </a:r>
            <a:r>
              <a:rPr lang="en-US" sz="1800" kern="100" dirty="0">
                <a:effectLst/>
                <a:latin typeface="Cambria Math" panose="02040503050406030204" pitchFamily="18" charset="0"/>
                <a:ea typeface="Aptos" panose="020B0004020202020204" pitchFamily="34" charset="0"/>
                <a:cs typeface="Cambria Math" panose="02040503050406030204" pitchFamily="18" charset="0"/>
              </a:rPr>
              <a: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Ahmed Awadallah, Ryen W. White, Doug Burger, Chi Wang</a:t>
            </a:r>
          </a:p>
          <a:p>
            <a:endParaRPr lang="en-US" dirty="0"/>
          </a:p>
        </p:txBody>
      </p:sp>
    </p:spTree>
    <p:extLst>
      <p:ext uri="{BB962C8B-B14F-4D97-AF65-F5344CB8AC3E}">
        <p14:creationId xmlns:p14="http://schemas.microsoft.com/office/powerpoint/2010/main" val="2594621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9611-659E-8F2B-580F-86B91D6CBD06}"/>
              </a:ext>
            </a:extLst>
          </p:cNvPr>
          <p:cNvSpPr>
            <a:spLocks noGrp="1"/>
          </p:cNvSpPr>
          <p:nvPr>
            <p:ph type="title"/>
          </p:nvPr>
        </p:nvSpPr>
        <p:spPr/>
        <p:txBody>
          <a:bodyPr/>
          <a:lstStyle/>
          <a:p>
            <a:r>
              <a:rPr lang="en-US" dirty="0"/>
              <a:t>2cdda5c8-e50e-4db4-b5f0-9722a649f455</a:t>
            </a:r>
          </a:p>
        </p:txBody>
      </p:sp>
      <p:sp>
        <p:nvSpPr>
          <p:cNvPr id="3" name="Content Placeholder 2">
            <a:extLst>
              <a:ext uri="{FF2B5EF4-FFF2-40B4-BE49-F238E27FC236}">
                <a16:creationId xmlns:a16="http://schemas.microsoft.com/office/drawing/2014/main" id="{3F08DB1C-9021-9CE5-783F-12D69F2F1904}"/>
              </a:ext>
            </a:extLst>
          </p:cNvPr>
          <p:cNvSpPr>
            <a:spLocks noGrp="1"/>
          </p:cNvSpPr>
          <p:nvPr>
            <p:ph idx="1"/>
          </p:nvPr>
        </p:nvSpPr>
        <p:spPr>
          <a:xfrm>
            <a:off x="838200" y="1825625"/>
            <a:ext cx="5642499" cy="4351338"/>
          </a:xfrm>
        </p:spPr>
        <p:txBody>
          <a:bodyPr>
            <a:normAutofit lnSpcReduction="10000"/>
          </a:bodyPr>
          <a:lstStyle/>
          <a:p>
            <a:pPr marL="0" indent="0">
              <a:buNone/>
            </a:pP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AutoGen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is an open-source framework that allows developers to build LLM applications via multiple agents that can converse with each other to accomplish tasks.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AutoGen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agents are customizable, conversable, and can operate in various modes that employ combinations of LLMs, human inputs, and tools. Using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AutoGen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developers can also flexibly define agent interaction behaviors. Both natural language and 04191ea8-5c73-4215-a1d3-1cfb43aaaf12 can be used to program flexible conversation patterns for different applications.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AutoGen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serves as a generic framework for building diverse applications of various complexities and LLM capacities. Empirical studies demonstrate the effectiveness of the framework in many example applications, with domains ranging from mathematics, coding, question answering, operations research, online decision-making, entertainment, etc.</a:t>
            </a:r>
          </a:p>
          <a:p>
            <a:endParaRPr lang="en-US" dirty="0"/>
          </a:p>
        </p:txBody>
      </p:sp>
      <p:pic>
        <p:nvPicPr>
          <p:cNvPr id="5" name="Picture 4" descr="The first page of the AutoGen ArXiv paper.  44bf7d06-5e7a-4a40-a2e1-a2e42ef28c8a">
            <a:extLst>
              <a:ext uri="{FF2B5EF4-FFF2-40B4-BE49-F238E27FC236}">
                <a16:creationId xmlns:a16="http://schemas.microsoft.com/office/drawing/2014/main" id="{0E308624-B7DC-0EA2-CAC3-7F6A5B76D49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5924" y="1486948"/>
            <a:ext cx="3850724" cy="469001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70827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9611-659E-8F2B-580F-86B91D6CBD06}"/>
              </a:ext>
            </a:extLst>
          </p:cNvPr>
          <p:cNvSpPr>
            <a:spLocks noGrp="1"/>
          </p:cNvSpPr>
          <p:nvPr>
            <p:ph type="title"/>
          </p:nvPr>
        </p:nvSpPr>
        <p:spPr/>
        <p:txBody>
          <a:bodyPr/>
          <a:lstStyle/>
          <a:p>
            <a:r>
              <a:rPr lang="en-US" dirty="0"/>
              <a:t>A table to test parsing:</a:t>
            </a:r>
          </a:p>
        </p:txBody>
      </p:sp>
      <p:graphicFrame>
        <p:nvGraphicFramePr>
          <p:cNvPr id="7" name="Table 6">
            <a:extLst>
              <a:ext uri="{FF2B5EF4-FFF2-40B4-BE49-F238E27FC236}">
                <a16:creationId xmlns:a16="http://schemas.microsoft.com/office/drawing/2014/main" id="{D6E604E4-75ED-C7F1-492B-504E3A0A4A0D}"/>
              </a:ext>
            </a:extLst>
          </p:cNvPr>
          <p:cNvGraphicFramePr>
            <a:graphicFrameLocks noGrp="1"/>
          </p:cNvGraphicFramePr>
          <p:nvPr>
            <p:extLst>
              <p:ext uri="{D42A27DB-BD31-4B8C-83A1-F6EECF244321}">
                <p14:modId xmlns:p14="http://schemas.microsoft.com/office/powerpoint/2010/main" val="2723491523"/>
              </p:ext>
            </p:extLst>
          </p:nvPr>
        </p:nvGraphicFramePr>
        <p:xfrm>
          <a:off x="900783" y="2176107"/>
          <a:ext cx="8128002" cy="257556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3555778901"/>
                    </a:ext>
                  </a:extLst>
                </a:gridCol>
                <a:gridCol w="1354667">
                  <a:extLst>
                    <a:ext uri="{9D8B030D-6E8A-4147-A177-3AD203B41FA5}">
                      <a16:colId xmlns:a16="http://schemas.microsoft.com/office/drawing/2014/main" val="1745858570"/>
                    </a:ext>
                  </a:extLst>
                </a:gridCol>
                <a:gridCol w="1354667">
                  <a:extLst>
                    <a:ext uri="{9D8B030D-6E8A-4147-A177-3AD203B41FA5}">
                      <a16:colId xmlns:a16="http://schemas.microsoft.com/office/drawing/2014/main" val="2876619666"/>
                    </a:ext>
                  </a:extLst>
                </a:gridCol>
                <a:gridCol w="1354667">
                  <a:extLst>
                    <a:ext uri="{9D8B030D-6E8A-4147-A177-3AD203B41FA5}">
                      <a16:colId xmlns:a16="http://schemas.microsoft.com/office/drawing/2014/main" val="3743898725"/>
                    </a:ext>
                  </a:extLst>
                </a:gridCol>
                <a:gridCol w="1354667">
                  <a:extLst>
                    <a:ext uri="{9D8B030D-6E8A-4147-A177-3AD203B41FA5}">
                      <a16:colId xmlns:a16="http://schemas.microsoft.com/office/drawing/2014/main" val="3613677744"/>
                    </a:ext>
                  </a:extLst>
                </a:gridCol>
                <a:gridCol w="1354667">
                  <a:extLst>
                    <a:ext uri="{9D8B030D-6E8A-4147-A177-3AD203B41FA5}">
                      <a16:colId xmlns:a16="http://schemas.microsoft.com/office/drawing/2014/main" val="1045377591"/>
                    </a:ext>
                  </a:extLst>
                </a:gridCol>
              </a:tblGrid>
              <a:tr h="370840">
                <a:tc>
                  <a:txBody>
                    <a:bodyPr/>
                    <a:lstStyle/>
                    <a:p>
                      <a:r>
                        <a:rPr lang="en-US" dirty="0" err="1"/>
                        <a:t>ColA</a:t>
                      </a:r>
                      <a:endParaRPr lang="en-US" dirty="0"/>
                    </a:p>
                  </a:txBody>
                  <a:tcPr/>
                </a:tc>
                <a:tc>
                  <a:txBody>
                    <a:bodyPr/>
                    <a:lstStyle/>
                    <a:p>
                      <a:r>
                        <a:rPr lang="en-US" dirty="0" err="1"/>
                        <a:t>ColB</a:t>
                      </a:r>
                      <a:endParaRPr lang="en-US" dirty="0"/>
                    </a:p>
                  </a:txBody>
                  <a:tcPr/>
                </a:tc>
                <a:tc>
                  <a:txBody>
                    <a:bodyPr/>
                    <a:lstStyle/>
                    <a:p>
                      <a:r>
                        <a:rPr lang="en-US" dirty="0" err="1"/>
                        <a:t>ColC</a:t>
                      </a:r>
                      <a:endParaRPr lang="en-US" dirty="0"/>
                    </a:p>
                  </a:txBody>
                  <a:tcPr/>
                </a:tc>
                <a:tc>
                  <a:txBody>
                    <a:bodyPr/>
                    <a:lstStyle/>
                    <a:p>
                      <a:r>
                        <a:rPr lang="en-US" dirty="0" err="1"/>
                        <a:t>ColD</a:t>
                      </a:r>
                      <a:endParaRPr lang="en-US" dirty="0"/>
                    </a:p>
                  </a:txBody>
                  <a:tcPr/>
                </a:tc>
                <a:tc>
                  <a:txBody>
                    <a:bodyPr/>
                    <a:lstStyle/>
                    <a:p>
                      <a:r>
                        <a:rPr lang="en-US" dirty="0" err="1"/>
                        <a:t>ColE</a:t>
                      </a:r>
                      <a:endParaRPr lang="en-US" dirty="0"/>
                    </a:p>
                  </a:txBody>
                  <a:tcPr/>
                </a:tc>
                <a:tc>
                  <a:txBody>
                    <a:bodyPr/>
                    <a:lstStyle/>
                    <a:p>
                      <a:r>
                        <a:rPr lang="en-US" dirty="0" err="1"/>
                        <a:t>ColF</a:t>
                      </a:r>
                      <a:endParaRPr lang="en-US" dirty="0"/>
                    </a:p>
                  </a:txBody>
                  <a:tcPr/>
                </a:tc>
                <a:extLst>
                  <a:ext uri="{0D108BD9-81ED-4DB2-BD59-A6C34878D82A}">
                    <a16:rowId xmlns:a16="http://schemas.microsoft.com/office/drawing/2014/main" val="2500108486"/>
                  </a:ext>
                </a:extLst>
              </a:tr>
              <a:tr h="370840">
                <a:tc>
                  <a:txBody>
                    <a:bodyPr/>
                    <a:lstStyle/>
                    <a:p>
                      <a:r>
                        <a:rPr lang="en-US" dirty="0"/>
                        <a:t>1</a:t>
                      </a:r>
                    </a:p>
                  </a:txBody>
                  <a:tcPr/>
                </a:tc>
                <a:tc>
                  <a:txBody>
                    <a:bodyPr/>
                    <a:lstStyle/>
                    <a:p>
                      <a:r>
                        <a:rPr lang="en-US" dirty="0"/>
                        <a:t>2</a:t>
                      </a:r>
                    </a:p>
                  </a:txBody>
                  <a:tcPr/>
                </a:tc>
                <a:tc>
                  <a:txBody>
                    <a:bodyPr/>
                    <a:lstStyle/>
                    <a:p>
                      <a:r>
                        <a:rPr lang="en-US" dirty="0"/>
                        <a:t>3</a:t>
                      </a:r>
                    </a:p>
                  </a:txBody>
                  <a:tcPr/>
                </a:tc>
                <a:tc>
                  <a:txBody>
                    <a:bodyPr/>
                    <a:lstStyle/>
                    <a:p>
                      <a:r>
                        <a:rPr lang="en-US" dirty="0"/>
                        <a:t>4</a:t>
                      </a:r>
                    </a:p>
                  </a:txBody>
                  <a:tcPr/>
                </a:tc>
                <a:tc>
                  <a:txBody>
                    <a:bodyPr/>
                    <a:lstStyle/>
                    <a:p>
                      <a:r>
                        <a:rPr lang="en-US" dirty="0"/>
                        <a:t>5</a:t>
                      </a:r>
                    </a:p>
                  </a:txBody>
                  <a:tcPr/>
                </a:tc>
                <a:tc>
                  <a:txBody>
                    <a:bodyPr/>
                    <a:lstStyle/>
                    <a:p>
                      <a:r>
                        <a:rPr lang="en-US" dirty="0"/>
                        <a:t>6</a:t>
                      </a:r>
                    </a:p>
                  </a:txBody>
                  <a:tcPr/>
                </a:tc>
                <a:extLst>
                  <a:ext uri="{0D108BD9-81ED-4DB2-BD59-A6C34878D82A}">
                    <a16:rowId xmlns:a16="http://schemas.microsoft.com/office/drawing/2014/main" val="4220312752"/>
                  </a:ext>
                </a:extLst>
              </a:tr>
              <a:tr h="370840">
                <a:tc>
                  <a:txBody>
                    <a:bodyPr/>
                    <a:lstStyle/>
                    <a:p>
                      <a:r>
                        <a:rPr lang="en-US" dirty="0"/>
                        <a:t>7</a:t>
                      </a:r>
                    </a:p>
                  </a:txBody>
                  <a:tcPr/>
                </a:tc>
                <a:tc>
                  <a:txBody>
                    <a:bodyPr/>
                    <a:lstStyle/>
                    <a:p>
                      <a:r>
                        <a:rPr lang="en-US" dirty="0"/>
                        <a:t>8</a:t>
                      </a:r>
                    </a:p>
                  </a:txBody>
                  <a:tcPr/>
                </a:tc>
                <a:tc>
                  <a:txBody>
                    <a:bodyPr/>
                    <a:lstStyle/>
                    <a:p>
                      <a:r>
                        <a:rPr lang="en-US" dirty="0"/>
                        <a:t>9</a:t>
                      </a:r>
                    </a:p>
                  </a:txBody>
                  <a:tcPr/>
                </a:tc>
                <a:tc>
                  <a:txBody>
                    <a:bodyPr/>
                    <a:lstStyle/>
                    <a:p>
                      <a:r>
                        <a:rPr lang="en-US" dirty="0"/>
                        <a:t>1b92870d-e3b5-4e65-8153-919f4ff45592</a:t>
                      </a:r>
                    </a:p>
                  </a:txBody>
                  <a:tcPr/>
                </a:tc>
                <a:tc>
                  <a:txBody>
                    <a:bodyPr/>
                    <a:lstStyle/>
                    <a:p>
                      <a:r>
                        <a:rPr lang="en-US" dirty="0"/>
                        <a:t>11</a:t>
                      </a:r>
                    </a:p>
                  </a:txBody>
                  <a:tcPr/>
                </a:tc>
                <a:tc>
                  <a:txBody>
                    <a:bodyPr/>
                    <a:lstStyle/>
                    <a:p>
                      <a:r>
                        <a:rPr lang="en-US" dirty="0"/>
                        <a:t>12</a:t>
                      </a:r>
                    </a:p>
                  </a:txBody>
                  <a:tcPr/>
                </a:tc>
                <a:extLst>
                  <a:ext uri="{0D108BD9-81ED-4DB2-BD59-A6C34878D82A}">
                    <a16:rowId xmlns:a16="http://schemas.microsoft.com/office/drawing/2014/main" val="3876775002"/>
                  </a:ext>
                </a:extLst>
              </a:tr>
              <a:tr h="370840">
                <a:tc>
                  <a:txBody>
                    <a:bodyPr/>
                    <a:lstStyle/>
                    <a:p>
                      <a:r>
                        <a:rPr lang="en-US" dirty="0"/>
                        <a:t>13</a:t>
                      </a:r>
                    </a:p>
                  </a:txBody>
                  <a:tcPr/>
                </a:tc>
                <a:tc>
                  <a:txBody>
                    <a:bodyPr/>
                    <a:lstStyle/>
                    <a:p>
                      <a:r>
                        <a:rPr lang="en-US" dirty="0"/>
                        <a:t>14</a:t>
                      </a:r>
                    </a:p>
                  </a:txBody>
                  <a:tcPr/>
                </a:tc>
                <a:tc>
                  <a:txBody>
                    <a:bodyPr/>
                    <a:lstStyle/>
                    <a:p>
                      <a:r>
                        <a:rPr lang="en-US" dirty="0"/>
                        <a:t>15</a:t>
                      </a:r>
                    </a:p>
                  </a:txBody>
                  <a:tcPr/>
                </a:tc>
                <a:tc>
                  <a:txBody>
                    <a:bodyPr/>
                    <a:lstStyle/>
                    <a:p>
                      <a:r>
                        <a:rPr lang="en-US" dirty="0"/>
                        <a:t>16</a:t>
                      </a:r>
                    </a:p>
                  </a:txBody>
                  <a:tcPr/>
                </a:tc>
                <a:tc>
                  <a:txBody>
                    <a:bodyPr/>
                    <a:lstStyle/>
                    <a:p>
                      <a:r>
                        <a:rPr lang="en-US" dirty="0"/>
                        <a:t>17</a:t>
                      </a:r>
                    </a:p>
                  </a:txBody>
                  <a:tcPr/>
                </a:tc>
                <a:tc>
                  <a:txBody>
                    <a:bodyPr/>
                    <a:lstStyle/>
                    <a:p>
                      <a:r>
                        <a:rPr lang="en-US" dirty="0"/>
                        <a:t>18</a:t>
                      </a:r>
                    </a:p>
                  </a:txBody>
                  <a:tcPr/>
                </a:tc>
                <a:extLst>
                  <a:ext uri="{0D108BD9-81ED-4DB2-BD59-A6C34878D82A}">
                    <a16:rowId xmlns:a16="http://schemas.microsoft.com/office/drawing/2014/main" val="538247677"/>
                  </a:ext>
                </a:extLst>
              </a:tr>
            </a:tbl>
          </a:graphicData>
        </a:graphic>
      </p:graphicFrame>
    </p:spTree>
    <p:extLst>
      <p:ext uri="{BB962C8B-B14F-4D97-AF65-F5344CB8AC3E}">
        <p14:creationId xmlns:p14="http://schemas.microsoft.com/office/powerpoint/2010/main" val="1066381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A57F28-1FEC-3E54-693C-B995B5F5FC4B}"/>
              </a:ext>
            </a:extLst>
          </p:cNvPr>
          <p:cNvSpPr>
            <a:spLocks noGrp="1"/>
          </p:cNvSpPr>
          <p:nvPr>
            <p:ph type="title"/>
          </p:nvPr>
        </p:nvSpPr>
        <p:spPr/>
        <p:txBody>
          <a:bodyPr/>
          <a:lstStyle/>
          <a:p>
            <a:r>
              <a:rPr lang="en-US" altLang="ja-JP" dirty="0">
                <a:ea typeface="+mj-lt"/>
              </a:rPr>
              <a:t>A chart to test parsing:</a:t>
            </a:r>
            <a:endParaRPr lang="ja-JP" dirty="0"/>
          </a:p>
        </p:txBody>
      </p:sp>
      <p:graphicFrame>
        <p:nvGraphicFramePr>
          <p:cNvPr id="4" name="グラフ 3">
            <a:extLst>
              <a:ext uri="{FF2B5EF4-FFF2-40B4-BE49-F238E27FC236}">
                <a16:creationId xmlns:a16="http://schemas.microsoft.com/office/drawing/2014/main" id="{FF70DCBB-CDF5-6514-7F79-FDC08C42345F}"/>
              </a:ext>
            </a:extLst>
          </p:cNvPr>
          <p:cNvGraphicFramePr/>
          <p:nvPr>
            <p:extLst>
              <p:ext uri="{D42A27DB-BD31-4B8C-83A1-F6EECF244321}">
                <p14:modId xmlns:p14="http://schemas.microsoft.com/office/powerpoint/2010/main" val="1572161445"/>
              </p:ext>
            </p:extLst>
          </p:nvPr>
        </p:nvGraphicFramePr>
        <p:xfrm>
          <a:off x="837570" y="1809147"/>
          <a:ext cx="6096000" cy="41465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6680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D3B66-7AEB-08D8-C4C2-60A5194F58CF}"/>
              </a:ext>
            </a:extLst>
          </p:cNvPr>
          <p:cNvSpPr>
            <a:spLocks noGrp="1"/>
          </p:cNvSpPr>
          <p:nvPr>
            <p:ph type="title"/>
          </p:nvPr>
        </p:nvSpPr>
        <p:spPr/>
        <p:txBody>
          <a:bodyPr/>
          <a:lstStyle/>
          <a:p>
            <a:r>
              <a:rPr lang="en-US" dirty="0"/>
              <a:t>A Nested Shape parsing</a:t>
            </a:r>
          </a:p>
        </p:txBody>
      </p:sp>
      <p:grpSp>
        <p:nvGrpSpPr>
          <p:cNvPr id="6" name="Group 5">
            <a:extLst>
              <a:ext uri="{FF2B5EF4-FFF2-40B4-BE49-F238E27FC236}">
                <a16:creationId xmlns:a16="http://schemas.microsoft.com/office/drawing/2014/main" id="{449732FA-2A69-C555-5779-2E7A4B17F7F9}"/>
              </a:ext>
            </a:extLst>
          </p:cNvPr>
          <p:cNvGrpSpPr/>
          <p:nvPr/>
        </p:nvGrpSpPr>
        <p:grpSpPr>
          <a:xfrm>
            <a:off x="3419318" y="1597025"/>
            <a:ext cx="5636260" cy="4895850"/>
            <a:chOff x="368300" y="1222375"/>
            <a:chExt cx="5636260" cy="4895850"/>
          </a:xfrm>
        </p:grpSpPr>
        <p:sp>
          <p:nvSpPr>
            <p:cNvPr id="7" name="Rounded Rectangle 20">
              <a:extLst>
                <a:ext uri="{FF2B5EF4-FFF2-40B4-BE49-F238E27FC236}">
                  <a16:creationId xmlns:a16="http://schemas.microsoft.com/office/drawing/2014/main" id="{B4317B83-671A-F0E1-C71F-D6FCD40BAA28}"/>
                </a:ext>
              </a:extLst>
            </p:cNvPr>
            <p:cNvSpPr/>
            <p:nvPr/>
          </p:nvSpPr>
          <p:spPr bwMode="gray">
            <a:xfrm>
              <a:off x="368300" y="1222375"/>
              <a:ext cx="5629858" cy="446617"/>
            </a:xfrm>
            <a:prstGeom prst="roundRect">
              <a:avLst>
                <a:gd name="adj" fmla="val 50000"/>
              </a:avLst>
            </a:prstGeom>
            <a:solidFill>
              <a:schemeClr val="accent1"/>
            </a:solidFill>
            <a:ln cap="flat">
              <a:noFill/>
              <a:prstDash val="solid"/>
              <a:miter lim="800000"/>
            </a:ln>
            <a:effectLst/>
          </p:spPr>
          <p:txBody>
            <a:bodyPr lIns="180000" tIns="0" rIns="180000" bIns="0" anchor="ctr" anchorCtr="0"/>
            <a:lstStyle>
              <a:lvl1pPr marL="0" indent="0" algn="l" defTabSz="455612" rtl="0" eaLnBrk="1" hangingPunct="1">
                <a:buNone/>
                <a:defRPr lang="en-US" altLang="en-US" sz="1800">
                  <a:solidFill>
                    <a:schemeClr val="tx1"/>
                  </a:solidFill>
                  <a:latin typeface="Arial"/>
                  <a:ea typeface="Arial"/>
                </a:defRPr>
              </a:lvl1pPr>
              <a:lvl2pPr marL="455612" indent="0" algn="l" defTabSz="455612" rtl="0" eaLnBrk="1" hangingPunct="1">
                <a:buNone/>
                <a:defRPr lang="en-US" altLang="en-US" sz="1800">
                  <a:solidFill>
                    <a:schemeClr val="tx1"/>
                  </a:solidFill>
                  <a:latin typeface="Arial"/>
                  <a:ea typeface="Arial"/>
                </a:defRPr>
              </a:lvl2pPr>
              <a:lvl3pPr marL="912812" indent="0" algn="l" defTabSz="455612" rtl="0" eaLnBrk="1" hangingPunct="1">
                <a:buNone/>
                <a:defRPr lang="en-US" altLang="en-US" sz="1800">
                  <a:solidFill>
                    <a:schemeClr val="tx1"/>
                  </a:solidFill>
                  <a:latin typeface="Arial"/>
                  <a:ea typeface="Arial"/>
                </a:defRPr>
              </a:lvl3pPr>
              <a:lvl4pPr marL="1370012" indent="0" algn="l" defTabSz="455612" rtl="0" eaLnBrk="1" hangingPunct="1">
                <a:buNone/>
                <a:defRPr lang="en-US" altLang="en-US" sz="1800">
                  <a:solidFill>
                    <a:schemeClr val="tx1"/>
                  </a:solidFill>
                  <a:latin typeface="Arial"/>
                  <a:ea typeface="Arial"/>
                </a:defRPr>
              </a:lvl4pPr>
              <a:lvl5pPr marL="1827212" indent="0" algn="l" defTabSz="455612" rtl="0" eaLnBrk="1" hangingPunct="1">
                <a:buNone/>
                <a:defRPr lang="en-US" altLang="en-US" sz="1800">
                  <a:solidFill>
                    <a:schemeClr val="tx1"/>
                  </a:solidFill>
                  <a:latin typeface="Arial"/>
                  <a:ea typeface="Arial"/>
                </a:defRPr>
              </a:lvl5pPr>
            </a:lstStyle>
            <a:p>
              <a:pPr lvl="0"/>
              <a:r>
                <a:rPr lang="en-US" sz="1600" cap="all" dirty="0">
                  <a:solidFill>
                    <a:srgbClr val="FFFFFF"/>
                  </a:solidFill>
                  <a:latin typeface="Gill Sans MT" panose="020B0502020104020203" pitchFamily="34" charset="77"/>
                  <a:sym typeface="Apple SD 산돌고딕 Neo 옅은체"/>
                </a:rPr>
                <a:t>Nested Shape</a:t>
              </a:r>
            </a:p>
          </p:txBody>
        </p:sp>
        <p:sp>
          <p:nvSpPr>
            <p:cNvPr id="8" name="Rounded Rectangle 20">
              <a:extLst>
                <a:ext uri="{FF2B5EF4-FFF2-40B4-BE49-F238E27FC236}">
                  <a16:creationId xmlns:a16="http://schemas.microsoft.com/office/drawing/2014/main" id="{4FB0322A-CBD3-312E-22CA-9608CB31E05A}"/>
                </a:ext>
              </a:extLst>
            </p:cNvPr>
            <p:cNvSpPr/>
            <p:nvPr/>
          </p:nvSpPr>
          <p:spPr bwMode="gray">
            <a:xfrm>
              <a:off x="368300" y="6033558"/>
              <a:ext cx="5634038" cy="84667"/>
            </a:xfrm>
            <a:prstGeom prst="roundRect">
              <a:avLst>
                <a:gd name="adj" fmla="val 0"/>
              </a:avLst>
            </a:prstGeom>
            <a:solidFill>
              <a:srgbClr val="00A4E3"/>
            </a:solidFill>
            <a:ln cap="flat">
              <a:noFill/>
              <a:prstDash val="solid"/>
              <a:miter lim="800000"/>
            </a:ln>
            <a:effectLst/>
          </p:spPr>
          <p:txBody>
            <a:bodyPr lIns="0" tIns="0" rIns="0" bIns="0" anchor="ctr" anchorCtr="0"/>
            <a:lstStyle>
              <a:lvl1pPr marL="0" indent="0" algn="l" defTabSz="455612" rtl="0" eaLnBrk="1" hangingPunct="1">
                <a:buNone/>
                <a:defRPr lang="en-US" altLang="en-US" sz="1800">
                  <a:solidFill>
                    <a:schemeClr val="tx1"/>
                  </a:solidFill>
                  <a:latin typeface="Arial"/>
                  <a:ea typeface="Arial"/>
                </a:defRPr>
              </a:lvl1pPr>
              <a:lvl2pPr marL="455612" indent="0" algn="l" defTabSz="455612" rtl="0" eaLnBrk="1" hangingPunct="1">
                <a:buNone/>
                <a:defRPr lang="en-US" altLang="en-US" sz="1800">
                  <a:solidFill>
                    <a:schemeClr val="tx1"/>
                  </a:solidFill>
                  <a:latin typeface="Arial"/>
                  <a:ea typeface="Arial"/>
                </a:defRPr>
              </a:lvl2pPr>
              <a:lvl3pPr marL="912812" indent="0" algn="l" defTabSz="455612" rtl="0" eaLnBrk="1" hangingPunct="1">
                <a:buNone/>
                <a:defRPr lang="en-US" altLang="en-US" sz="1800">
                  <a:solidFill>
                    <a:schemeClr val="tx1"/>
                  </a:solidFill>
                  <a:latin typeface="Arial"/>
                  <a:ea typeface="Arial"/>
                </a:defRPr>
              </a:lvl3pPr>
              <a:lvl4pPr marL="1370012" indent="0" algn="l" defTabSz="455612" rtl="0" eaLnBrk="1" hangingPunct="1">
                <a:buNone/>
                <a:defRPr lang="en-US" altLang="en-US" sz="1800">
                  <a:solidFill>
                    <a:schemeClr val="tx1"/>
                  </a:solidFill>
                  <a:latin typeface="Arial"/>
                  <a:ea typeface="Arial"/>
                </a:defRPr>
              </a:lvl4pPr>
              <a:lvl5pPr marL="1827212" indent="0" algn="l" defTabSz="455612" rtl="0" eaLnBrk="1" hangingPunct="1">
                <a:buNone/>
                <a:defRPr lang="en-US" altLang="en-US" sz="1800">
                  <a:solidFill>
                    <a:schemeClr val="tx1"/>
                  </a:solidFill>
                  <a:latin typeface="Arial"/>
                  <a:ea typeface="Arial"/>
                </a:defRPr>
              </a:lvl5pPr>
            </a:lstStyle>
            <a:p>
              <a:pPr lvl="0" algn="ctr">
                <a:lnSpc>
                  <a:spcPct val="85000"/>
                </a:lnSpc>
              </a:pPr>
              <a:r>
                <a:rPr lang="en-US" sz="1333" dirty="0">
                  <a:solidFill>
                    <a:srgbClr val="FFFFFF"/>
                  </a:solidFill>
                  <a:latin typeface="Gill Sans MT" panose="020B0502020104020203" pitchFamily="34" charset="77"/>
                  <a:sym typeface="Apple SD 산돌고딕 Neo 옅은체"/>
                </a:rPr>
                <a:t> </a:t>
              </a:r>
            </a:p>
          </p:txBody>
        </p:sp>
        <p:sp>
          <p:nvSpPr>
            <p:cNvPr id="9" name="Rectangle 83">
              <a:extLst>
                <a:ext uri="{FF2B5EF4-FFF2-40B4-BE49-F238E27FC236}">
                  <a16:creationId xmlns:a16="http://schemas.microsoft.com/office/drawing/2014/main" id="{258CD042-39A5-89E9-0A7B-38F790E376B2}"/>
                </a:ext>
              </a:extLst>
            </p:cNvPr>
            <p:cNvSpPr/>
            <p:nvPr/>
          </p:nvSpPr>
          <p:spPr bwMode="gray">
            <a:xfrm>
              <a:off x="368300" y="1668946"/>
              <a:ext cx="5636260" cy="4364611"/>
            </a:xfrm>
            <a:prstGeom prst="rect">
              <a:avLst/>
            </a:prstGeom>
            <a:noFill/>
            <a:ln cap="flat">
              <a:noFill/>
              <a:prstDash val="solid"/>
              <a:round/>
              <a:headEnd type="none" w="med" len="med"/>
              <a:tailEnd type="none" w="med" len="med"/>
            </a:ln>
          </p:spPr>
          <p:txBody>
            <a:bodyPr wrap="square" lIns="180000" tIns="108000" rIns="180000" bIns="108000" anchor="t" anchorCtr="0">
              <a:noAutofit/>
            </a:bodyPr>
            <a:lstStyle>
              <a:lvl1pPr marL="0" indent="0" algn="l" defTabSz="455612" rtl="0" eaLnBrk="1" hangingPunct="1">
                <a:buNone/>
                <a:defRPr lang="en-US" altLang="en-US" sz="1800">
                  <a:solidFill>
                    <a:schemeClr val="tx1"/>
                  </a:solidFill>
                  <a:latin typeface="Arial"/>
                  <a:ea typeface="Arial"/>
                </a:defRPr>
              </a:lvl1pPr>
              <a:lvl2pPr marL="455612" indent="0" algn="l" defTabSz="455612" rtl="0" eaLnBrk="1" hangingPunct="1">
                <a:buNone/>
                <a:defRPr lang="en-US" altLang="en-US" sz="1800">
                  <a:solidFill>
                    <a:schemeClr val="tx1"/>
                  </a:solidFill>
                  <a:latin typeface="Arial"/>
                  <a:ea typeface="Arial"/>
                </a:defRPr>
              </a:lvl2pPr>
              <a:lvl3pPr marL="912812" indent="0" algn="l" defTabSz="455612" rtl="0" eaLnBrk="1" hangingPunct="1">
                <a:buNone/>
                <a:defRPr lang="en-US" altLang="en-US" sz="1800">
                  <a:solidFill>
                    <a:schemeClr val="tx1"/>
                  </a:solidFill>
                  <a:latin typeface="Arial"/>
                  <a:ea typeface="Arial"/>
                </a:defRPr>
              </a:lvl3pPr>
              <a:lvl4pPr marL="1370012" indent="0" algn="l" defTabSz="455612" rtl="0" eaLnBrk="1" hangingPunct="1">
                <a:buNone/>
                <a:defRPr lang="en-US" altLang="en-US" sz="1800">
                  <a:solidFill>
                    <a:schemeClr val="tx1"/>
                  </a:solidFill>
                  <a:latin typeface="Arial"/>
                  <a:ea typeface="Arial"/>
                </a:defRPr>
              </a:lvl4pPr>
              <a:lvl5pPr marL="1827212" indent="0" algn="l" defTabSz="455612" rtl="0" eaLnBrk="1" hangingPunct="1">
                <a:buNone/>
                <a:defRPr lang="en-US" altLang="en-US" sz="1800">
                  <a:solidFill>
                    <a:schemeClr val="tx1"/>
                  </a:solidFill>
                  <a:latin typeface="Arial"/>
                  <a:ea typeface="Arial"/>
                </a:defRPr>
              </a:lvl5pPr>
            </a:lstStyle>
            <a:p>
              <a:pPr algn="l"/>
              <a:r>
                <a:rPr lang="en-US" altLang="en-US" sz="1600" dirty="0">
                  <a:solidFill>
                    <a:srgbClr val="024477"/>
                  </a:solidFill>
                  <a:latin typeface="Gill Sans MT" panose="020B0502020104020203" pitchFamily="34" charset="77"/>
                </a:rPr>
                <a:t>This is a nested shape with content in 2 shapes</a:t>
              </a:r>
            </a:p>
            <a:p>
              <a:pPr marL="285750" indent="-285750" algn="l">
                <a:buFont typeface="Arial" panose="020B0604020202020204" pitchFamily="34" charset="0"/>
                <a:buChar char="•"/>
              </a:pPr>
              <a:r>
                <a:rPr lang="en-US" altLang="en-US" sz="1600" b="1" dirty="0">
                  <a:solidFill>
                    <a:srgbClr val="024477"/>
                  </a:solidFill>
                  <a:latin typeface="Gill Sans MT" panose="020B0502020104020203" pitchFamily="34" charset="77"/>
                </a:rPr>
                <a:t>Comment 1</a:t>
              </a:r>
              <a:endParaRPr lang="en-US" altLang="en-US" sz="1600" dirty="0">
                <a:solidFill>
                  <a:srgbClr val="024477"/>
                </a:solidFill>
                <a:latin typeface="Gill Sans MT" panose="020B0502020104020203" pitchFamily="34" charset="77"/>
              </a:endParaRPr>
            </a:p>
            <a:p>
              <a:pPr marL="285750" indent="-285750" algn="l">
                <a:buFont typeface="Arial" panose="020B0604020202020204" pitchFamily="34" charset="0"/>
                <a:buChar char="•"/>
              </a:pPr>
              <a:r>
                <a:rPr lang="en-US" altLang="en-US" sz="1600" b="1" dirty="0">
                  <a:solidFill>
                    <a:srgbClr val="024477"/>
                  </a:solidFill>
                  <a:latin typeface="Gill Sans MT" panose="020B0502020104020203" pitchFamily="34" charset="77"/>
                </a:rPr>
                <a:t>Comment 2: </a:t>
              </a:r>
              <a:endParaRPr lang="en-US" altLang="en-US" sz="1600" dirty="0">
                <a:solidFill>
                  <a:srgbClr val="024477"/>
                </a:solidFill>
                <a:latin typeface="Gill Sans MT" panose="020B0502020104020203" pitchFamily="34" charset="77"/>
              </a:endParaRPr>
            </a:p>
            <a:p>
              <a:pPr marL="741362" lvl="1" indent="-285750">
                <a:buFont typeface="Arial" panose="020B0604020202020204" pitchFamily="34" charset="0"/>
                <a:buChar char="•"/>
              </a:pPr>
              <a:r>
                <a:rPr lang="en-US" altLang="en-US" sz="1600" dirty="0">
                  <a:solidFill>
                    <a:srgbClr val="024477"/>
                  </a:solidFill>
                  <a:latin typeface="Gill Sans MT" panose="020B0502020104020203" pitchFamily="34" charset="77"/>
                </a:rPr>
                <a:t>Sub comment 2</a:t>
              </a:r>
            </a:p>
          </p:txBody>
        </p:sp>
      </p:grpSp>
    </p:spTree>
    <p:extLst>
      <p:ext uri="{BB962C8B-B14F-4D97-AF65-F5344CB8AC3E}">
        <p14:creationId xmlns:p14="http://schemas.microsoft.com/office/powerpoint/2010/main" val="2860213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7B24E-B38F-BDC8-DDD3-6F30C4865CE3}"/>
              </a:ext>
            </a:extLst>
          </p:cNvPr>
          <p:cNvSpPr>
            <a:spLocks noGrp="1"/>
          </p:cNvSpPr>
          <p:nvPr>
            <p:ph type="title"/>
          </p:nvPr>
        </p:nvSpPr>
        <p:spPr/>
        <p:txBody>
          <a:bodyPr/>
          <a:lstStyle/>
          <a:p>
            <a:r>
              <a:rPr lang="en-US" dirty="0"/>
              <a:t>These Test Strings are in the Image!</a:t>
            </a:r>
          </a:p>
        </p:txBody>
      </p:sp>
      <p:pic>
        <p:nvPicPr>
          <p:cNvPr id="5" name="Picture 4" descr="This phrase of the caption is Human-written.">
            <a:extLst>
              <a:ext uri="{FF2B5EF4-FFF2-40B4-BE49-F238E27FC236}">
                <a16:creationId xmlns:a16="http://schemas.microsoft.com/office/drawing/2014/main" id="{E7A85615-8041-0D8A-6EB0-C0162ECDD1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2740" y="1623060"/>
            <a:ext cx="6446520" cy="3611880"/>
          </a:xfrm>
          <a:prstGeom prst="rect">
            <a:avLst/>
          </a:prstGeom>
        </p:spPr>
      </p:pic>
    </p:spTree>
    <p:extLst>
      <p:ext uri="{BB962C8B-B14F-4D97-AF65-F5344CB8AC3E}">
        <p14:creationId xmlns:p14="http://schemas.microsoft.com/office/powerpoint/2010/main" val="3971023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otalTime>12</TotalTime>
  <Words>253</Words>
  <Application>Microsoft Office PowerPoint</Application>
  <PresentationFormat>Widescreen</PresentationFormat>
  <Paragraphs>39</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Aptos Display</vt:lpstr>
      <vt:lpstr>Arial</vt:lpstr>
      <vt:lpstr>Cambria Math</vt:lpstr>
      <vt:lpstr>Gill Sans MT</vt:lpstr>
      <vt:lpstr>Office Theme</vt:lpstr>
      <vt:lpstr>AutoGen: Enabling Next-Gen LLM Applications via Multi-Agent Conversation</vt:lpstr>
      <vt:lpstr>2cdda5c8-e50e-4db4-b5f0-9722a649f455</vt:lpstr>
      <vt:lpstr>A table to test parsing:</vt:lpstr>
      <vt:lpstr>A chart to test parsing:</vt:lpstr>
      <vt:lpstr>A Nested Shape parsing</vt:lpstr>
      <vt:lpstr>These Test Strings are in the Image!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AutoGen: Enabling Next-Gen LLM Applications via Multi-Agent Conversation</dc:title>
  <dc:creator>Adam Fourney</dc:creator>
  <cp:lastModifiedBy>Adam Fourney</cp:lastModifiedBy>
  <cp:revision>21</cp:revision>
  <dcterms:created xsi:type="dcterms:W3CDTF">2024-03-15T05:57:54Z</dcterms:created>
  <dcterms:modified xsi:type="dcterms:W3CDTF">2025-03-05T05:28:17Z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9c215d82-5bf5-4d07-af41-65de05a9c87a_Enabled">
    <vt:lpwstr>true</vt:lpwstr>
  </property>
  <property fmtid="{D5CDD505-2E9C-101B-9397-08002B2CF9AE}" pid="3" name="MSIP_Label_9c215d82-5bf5-4d07-af41-65de05a9c87a_SetDate">
    <vt:lpwstr>2025-02-13T04:28:01Z</vt:lpwstr>
  </property>
  <property fmtid="{D5CDD505-2E9C-101B-9397-08002B2CF9AE}" pid="4" name="MSIP_Label_9c215d82-5bf5-4d07-af41-65de05a9c87a_Method">
    <vt:lpwstr>Standard</vt:lpwstr>
  </property>
  <property fmtid="{D5CDD505-2E9C-101B-9397-08002B2CF9AE}" pid="5" name="MSIP_Label_9c215d82-5bf5-4d07-af41-65de05a9c87a_Name">
    <vt:lpwstr>Amber</vt:lpwstr>
  </property>
  <property fmtid="{D5CDD505-2E9C-101B-9397-08002B2CF9AE}" pid="6" name="MSIP_Label_9c215d82-5bf5-4d07-af41-65de05a9c87a_SiteId">
    <vt:lpwstr>f66b6bd3-ebc2-4f54-8769-d22858de97c5</vt:lpwstr>
  </property>
  <property fmtid="{D5CDD505-2E9C-101B-9397-08002B2CF9AE}" pid="7" name="MSIP_Label_9c215d82-5bf5-4d07-af41-65de05a9c87a_ActionId">
    <vt:lpwstr>6faf9c10-1335-4d96-842c-55d52b7fa60c</vt:lpwstr>
  </property>
  <property fmtid="{D5CDD505-2E9C-101B-9397-08002B2CF9AE}" pid="8" name="MSIP_Label_9c215d82-5bf5-4d07-af41-65de05a9c87a_ContentBits">
    <vt:lpwstr>0</vt:lpwstr>
  </property>
</Properties>
</file>